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6" r:id="rId5"/>
    <p:sldId id="257" r:id="rId7"/>
    <p:sldId id="258" r:id="rId8"/>
    <p:sldId id="259" r:id="rId9"/>
    <p:sldId id="260" r:id="rId10"/>
    <p:sldId id="392" r:id="rId11"/>
    <p:sldId id="396" r:id="rId12"/>
    <p:sldId id="268" r:id="rId13"/>
    <p:sldId id="397" r:id="rId14"/>
    <p:sldId id="269" r:id="rId15"/>
    <p:sldId id="270" r:id="rId16"/>
    <p:sldId id="330" r:id="rId17"/>
    <p:sldId id="272" r:id="rId18"/>
    <p:sldId id="274" r:id="rId19"/>
    <p:sldId id="394" r:id="rId20"/>
    <p:sldId id="331" r:id="rId21"/>
    <p:sldId id="275" r:id="rId22"/>
    <p:sldId id="395" r:id="rId23"/>
    <p:sldId id="276" r:id="rId24"/>
    <p:sldId id="277" r:id="rId25"/>
    <p:sldId id="332" r:id="rId26"/>
    <p:sldId id="333" r:id="rId27"/>
    <p:sldId id="280" r:id="rId28"/>
    <p:sldId id="281" r:id="rId29"/>
    <p:sldId id="282" r:id="rId30"/>
    <p:sldId id="283" r:id="rId31"/>
    <p:sldId id="398" r:id="rId32"/>
    <p:sldId id="284" r:id="rId33"/>
    <p:sldId id="285" r:id="rId34"/>
    <p:sldId id="286" r:id="rId35"/>
    <p:sldId id="287" r:id="rId36"/>
    <p:sldId id="399" r:id="rId37"/>
    <p:sldId id="289" r:id="rId38"/>
    <p:sldId id="290" r:id="rId39"/>
    <p:sldId id="291" r:id="rId40"/>
    <p:sldId id="292" r:id="rId41"/>
    <p:sldId id="293" r:id="rId42"/>
    <p:sldId id="294" r:id="rId43"/>
    <p:sldId id="295" r:id="rId44"/>
    <p:sldId id="296" r:id="rId45"/>
    <p:sldId id="297" r:id="rId46"/>
    <p:sldId id="300" r:id="rId47"/>
    <p:sldId id="301" r:id="rId48"/>
    <p:sldId id="302" r:id="rId49"/>
    <p:sldId id="303" r:id="rId50"/>
    <p:sldId id="304" r:id="rId51"/>
    <p:sldId id="305" r:id="rId52"/>
    <p:sldId id="306" r:id="rId53"/>
    <p:sldId id="307" r:id="rId54"/>
    <p:sldId id="308" r:id="rId55"/>
    <p:sldId id="400" r:id="rId56"/>
    <p:sldId id="401" r:id="rId57"/>
    <p:sldId id="309" r:id="rId58"/>
    <p:sldId id="310" r:id="rId59"/>
    <p:sldId id="402" r:id="rId60"/>
    <p:sldId id="311" r:id="rId61"/>
    <p:sldId id="312" r:id="rId62"/>
    <p:sldId id="313" r:id="rId63"/>
    <p:sldId id="314" r:id="rId64"/>
    <p:sldId id="315" r:id="rId65"/>
    <p:sldId id="317" r:id="rId66"/>
    <p:sldId id="318" r:id="rId67"/>
    <p:sldId id="319" r:id="rId68"/>
    <p:sldId id="320" r:id="rId69"/>
    <p:sldId id="321" r:id="rId70"/>
    <p:sldId id="322" r:id="rId71"/>
    <p:sldId id="323" r:id="rId72"/>
    <p:sldId id="403" r:id="rId73"/>
    <p:sldId id="404" r:id="rId74"/>
    <p:sldId id="405" r:id="rId75"/>
    <p:sldId id="406" r:id="rId76"/>
    <p:sldId id="407" r:id="rId77"/>
    <p:sldId id="408" r:id="rId78"/>
    <p:sldId id="409" r:id="rId79"/>
    <p:sldId id="410" r:id="rId80"/>
    <p:sldId id="412" r:id="rId81"/>
    <p:sldId id="413" r:id="rId82"/>
    <p:sldId id="452" r:id="rId83"/>
    <p:sldId id="415" r:id="rId84"/>
    <p:sldId id="454" r:id="rId85"/>
    <p:sldId id="416" r:id="rId86"/>
    <p:sldId id="417" r:id="rId87"/>
    <p:sldId id="418"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431" r:id="rId101"/>
    <p:sldId id="432" r:id="rId102"/>
    <p:sldId id="433" r:id="rId103"/>
    <p:sldId id="434" r:id="rId104"/>
    <p:sldId id="435" r:id="rId105"/>
    <p:sldId id="451" r:id="rId106"/>
    <p:sldId id="437" r:id="rId107"/>
    <p:sldId id="438" r:id="rId108"/>
    <p:sldId id="439" r:id="rId109"/>
    <p:sldId id="440" r:id="rId110"/>
    <p:sldId id="441" r:id="rId111"/>
    <p:sldId id="442" r:id="rId112"/>
    <p:sldId id="443" r:id="rId113"/>
    <p:sldId id="444" r:id="rId114"/>
    <p:sldId id="445" r:id="rId115"/>
    <p:sldId id="446" r:id="rId116"/>
    <p:sldId id="447" r:id="rId117"/>
    <p:sldId id="455" r:id="rId118"/>
    <p:sldId id="456" r:id="rId119"/>
    <p:sldId id="457" r:id="rId120"/>
    <p:sldId id="458" r:id="rId121"/>
    <p:sldId id="459" r:id="rId122"/>
    <p:sldId id="460" r:id="rId123"/>
    <p:sldId id="461" r:id="rId124"/>
    <p:sldId id="462" r:id="rId125"/>
    <p:sldId id="463" r:id="rId126"/>
    <p:sldId id="464" r:id="rId127"/>
    <p:sldId id="465" r:id="rId128"/>
    <p:sldId id="466" r:id="rId129"/>
    <p:sldId id="467" r:id="rId130"/>
    <p:sldId id="468" r:id="rId131"/>
    <p:sldId id="469" r:id="rId132"/>
    <p:sldId id="470" r:id="rId133"/>
    <p:sldId id="471" r:id="rId134"/>
    <p:sldId id="472" r:id="rId135"/>
    <p:sldId id="473" r:id="rId136"/>
    <p:sldId id="474" r:id="rId137"/>
    <p:sldId id="475" r:id="rId138"/>
    <p:sldId id="476" r:id="rId139"/>
    <p:sldId id="477" r:id="rId140"/>
    <p:sldId id="478" r:id="rId141"/>
    <p:sldId id="479" r:id="rId142"/>
    <p:sldId id="480" r:id="rId143"/>
    <p:sldId id="481" r:id="rId144"/>
    <p:sldId id="482" r:id="rId145"/>
    <p:sldId id="483" r:id="rId146"/>
    <p:sldId id="503" r:id="rId147"/>
    <p:sldId id="486" r:id="rId148"/>
    <p:sldId id="487" r:id="rId149"/>
    <p:sldId id="488" r:id="rId150"/>
    <p:sldId id="489" r:id="rId151"/>
    <p:sldId id="490" r:id="rId152"/>
    <p:sldId id="504" r:id="rId153"/>
    <p:sldId id="505" r:id="rId154"/>
    <p:sldId id="491" r:id="rId155"/>
    <p:sldId id="492" r:id="rId156"/>
    <p:sldId id="493" r:id="rId157"/>
    <p:sldId id="494" r:id="rId158"/>
    <p:sldId id="495" r:id="rId159"/>
    <p:sldId id="496" r:id="rId160"/>
    <p:sldId id="497" r:id="rId161"/>
    <p:sldId id="498" r:id="rId162"/>
    <p:sldId id="499" r:id="rId163"/>
    <p:sldId id="500" r:id="rId164"/>
    <p:sldId id="501" r:id="rId165"/>
    <p:sldId id="502" r:id="rId166"/>
    <p:sldId id="506" r:id="rId167"/>
    <p:sldId id="507" r:id="rId168"/>
    <p:sldId id="324" r:id="rId169"/>
    <p:sldId id="326" r:id="rId170"/>
    <p:sldId id="327" r:id="rId171"/>
  </p:sldIdLst>
  <p:sldSz cx="9144000" cy="6858000" type="screen4x3"/>
  <p:notesSz cx="6858000" cy="9144000"/>
  <p:defaultTextStyle>
    <a:defPPr>
      <a:defRPr lang="en-GB"/>
    </a:defPPr>
    <a:lvl1pPr marL="0" lvl="0" indent="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b="0" i="0" u="none" kern="1200" baseline="0">
        <a:solidFill>
          <a:schemeClr val="bg1"/>
        </a:solidFill>
        <a:latin typeface="Arial" panose="020B0604020202020204" pitchFamily="34" charset="0"/>
        <a:ea typeface="Microsoft YaHei" panose="020B0503020204020204" charset="-122"/>
        <a:cs typeface="+mn-cs"/>
      </a:defRPr>
    </a:lvl1pPr>
    <a:lvl2pPr marL="742950" lvl="1" indent="-28575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60"/>
        <p:guide pos="2846"/>
      </p:guideLst>
    </p:cSldViewPr>
  </p:slideViewPr>
  <p:outlineViewPr>
    <p:cViewPr varScale="1">
      <p:scale>
        <a:sx n="170" d="200"/>
        <a:sy n="170" d="200"/>
      </p:scale>
      <p:origin x="-780" y="-84"/>
    </p:cViewPr>
  </p:outlineViewPr>
  <p:gridSpacing cx="45004" cy="45004"/>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4" Type="http://schemas.openxmlformats.org/officeDocument/2006/relationships/tableStyles" Target="tableStyles.xml"/><Relationship Id="rId173" Type="http://schemas.openxmlformats.org/officeDocument/2006/relationships/viewProps" Target="viewProps.xml"/><Relationship Id="rId172" Type="http://schemas.openxmlformats.org/officeDocument/2006/relationships/presProps" Target="presProps.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Rounded Rectangle 3072"/>
          <p:cNvSpPr/>
          <p:nvPr/>
        </p:nvSpPr>
        <p:spPr>
          <a:xfrm>
            <a:off x="0" y="0"/>
            <a:ext cx="6858000" cy="9144000"/>
          </a:xfrm>
          <a:prstGeom prst="roundRect">
            <a:avLst>
              <a:gd name="adj" fmla="val 23"/>
            </a:avLst>
          </a:prstGeom>
          <a:solidFill>
            <a:srgbClr val="FFFFFF"/>
          </a:solidFill>
          <a:ln w="9360">
            <a:noFill/>
          </a:ln>
        </p:spPr>
        <p:txBody>
          <a:bodyPr anchor="t" anchorCtr="0"/>
          <a:p>
            <a:pPr lvl="0"/>
            <a:endParaRPr lang="en-US" altLang="zh-CN"/>
          </a:p>
        </p:txBody>
      </p:sp>
      <p:sp>
        <p:nvSpPr>
          <p:cNvPr id="3075" name="Rounded Rectangle 3073"/>
          <p:cNvSpPr/>
          <p:nvPr/>
        </p:nvSpPr>
        <p:spPr>
          <a:xfrm>
            <a:off x="0" y="0"/>
            <a:ext cx="6858000" cy="9144000"/>
          </a:xfrm>
          <a:prstGeom prst="roundRect">
            <a:avLst>
              <a:gd name="adj" fmla="val 23"/>
            </a:avLst>
          </a:prstGeom>
          <a:solidFill>
            <a:srgbClr val="FFFFFF"/>
          </a:solidFill>
          <a:ln w="9525">
            <a:noFill/>
          </a:ln>
        </p:spPr>
        <p:txBody>
          <a:bodyPr anchor="t" anchorCtr="0"/>
          <a:p>
            <a:pPr lvl="0"/>
            <a:endParaRPr lang="en-US" altLang="zh-CN"/>
          </a:p>
        </p:txBody>
      </p:sp>
      <p:sp>
        <p:nvSpPr>
          <p:cNvPr id="3076" name="Text Box 3074"/>
          <p:cNvSpPr txBox="1"/>
          <p:nvPr/>
        </p:nvSpPr>
        <p:spPr>
          <a:xfrm>
            <a:off x="0" y="0"/>
            <a:ext cx="2971800" cy="457200"/>
          </a:xfrm>
          <a:prstGeom prst="rect">
            <a:avLst/>
          </a:prstGeom>
          <a:noFill/>
          <a:ln w="9525">
            <a:noFill/>
          </a:ln>
        </p:spPr>
        <p:txBody>
          <a:bodyPr anchor="t" anchorCtr="0"/>
          <a:p>
            <a:pPr lvl="0"/>
            <a:endParaRPr lang="en-US" altLang="zh-CN"/>
          </a:p>
        </p:txBody>
      </p:sp>
      <p:sp>
        <p:nvSpPr>
          <p:cNvPr id="3077" name="Text Box 3075"/>
          <p:cNvSpPr txBox="1"/>
          <p:nvPr/>
        </p:nvSpPr>
        <p:spPr>
          <a:xfrm>
            <a:off x="3884613" y="0"/>
            <a:ext cx="2971800" cy="457200"/>
          </a:xfrm>
          <a:prstGeom prst="rect">
            <a:avLst/>
          </a:prstGeom>
          <a:noFill/>
          <a:ln w="9525">
            <a:noFill/>
          </a:ln>
        </p:spPr>
        <p:txBody>
          <a:bodyPr anchor="t" anchorCtr="0"/>
          <a:p>
            <a:pPr lvl="0"/>
            <a:endParaRPr lang="en-US" altLang="zh-CN"/>
          </a:p>
        </p:txBody>
      </p:sp>
      <p:sp>
        <p:nvSpPr>
          <p:cNvPr id="3078" name="Slide Image Placeholder 3076"/>
          <p:cNvSpPr>
            <a:spLocks noGrp="1"/>
          </p:cNvSpPr>
          <p:nvPr>
            <p:ph type="sldImg"/>
          </p:nvPr>
        </p:nvSpPr>
        <p:spPr>
          <a:xfrm>
            <a:off x="1143000" y="685800"/>
            <a:ext cx="4568825" cy="3425825"/>
          </a:xfrm>
          <a:prstGeom prst="rect">
            <a:avLst/>
          </a:prstGeom>
          <a:noFill/>
          <a:ln w="9360" cap="sq" cmpd="sng">
            <a:solidFill>
              <a:srgbClr val="000000"/>
            </a:solidFill>
            <a:prstDash val="solid"/>
            <a:miter/>
            <a:headEnd type="none" w="med" len="med"/>
            <a:tailEnd type="none" w="med" len="med"/>
          </a:ln>
        </p:spPr>
      </p:sp>
      <p:sp>
        <p:nvSpPr>
          <p:cNvPr id="3079" name="Text Placeholder 3077"/>
          <p:cNvSpPr>
            <a:spLocks noGrp="1"/>
          </p:cNvSpPr>
          <p:nvPr>
            <p:ph type="body"/>
          </p:nvPr>
        </p:nvSpPr>
        <p:spPr>
          <a:xfrm>
            <a:off x="685800" y="4343400"/>
            <a:ext cx="5483225" cy="4111625"/>
          </a:xfrm>
          <a:prstGeom prst="rect">
            <a:avLst/>
          </a:prstGeom>
          <a:noFill/>
          <a:ln w="9525">
            <a:noFill/>
          </a:ln>
        </p:spPr>
        <p:txBody>
          <a:bodyPr wrap="square" lIns="90000" tIns="46800" rIns="90000" bIns="46800" anchor="t" anchorCtr="0"/>
          <a:p>
            <a:pPr lvl="0"/>
            <a:endParaRPr lang="en-GB" altLang="en-US"/>
          </a:p>
        </p:txBody>
      </p:sp>
      <p:sp>
        <p:nvSpPr>
          <p:cNvPr id="3080" name="Text Box 3078"/>
          <p:cNvSpPr txBox="1"/>
          <p:nvPr/>
        </p:nvSpPr>
        <p:spPr>
          <a:xfrm>
            <a:off x="0" y="8685213"/>
            <a:ext cx="2971800" cy="457200"/>
          </a:xfrm>
          <a:prstGeom prst="rect">
            <a:avLst/>
          </a:prstGeom>
          <a:noFill/>
          <a:ln w="9525">
            <a:noFill/>
          </a:ln>
        </p:spPr>
        <p:txBody>
          <a:bodyPr anchor="t" anchorCtr="0"/>
          <a:p>
            <a:pPr lvl="0"/>
            <a:endParaRPr lang="en-US" altLang="zh-CN"/>
          </a:p>
        </p:txBody>
      </p:sp>
      <p:sp>
        <p:nvSpPr>
          <p:cNvPr id="2" name="Slide Number Placeholder 3079"/>
          <p:cNvSpPr>
            <a:spLocks noGrp="1"/>
          </p:cNvSpPr>
          <p:nvPr>
            <p:ph type="sldNum"/>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eaLnBrk="1" fontAlgn="base"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strike="noStrike" noProof="1" dirty="0" err="1">
                <a:latin typeface="Times New Roman" panose="02020603050405020304" pitchFamily="16" charset="0"/>
                <a:ea typeface="Arial Unicode MS" charset="-122"/>
                <a:cs typeface="+mn-cs"/>
              </a:rPr>
            </a:fld>
            <a:endParaRPr lang="ru-RU" altLang="x-none" sz="1200" strike="noStrike" noProof="1" dirty="0" err="1">
              <a:latin typeface="Times New Roman" panose="02020603050405020304" pitchFamily="16" charset="0"/>
              <a:ea typeface="Arial Unicode MS"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solidFill>
                  <a:srgbClr val="000000"/>
                </a:solidFill>
                <a:latin typeface="Times New Roman" panose="02020603050405020304" pitchFamily="16" charset="0"/>
                <a:ea typeface="Arial Unicode MS" charset="-122"/>
              </a:rPr>
            </a:fld>
            <a:endParaRPr lang="ru-RU" altLang="x-none" sz="1200" dirty="0" err="1">
              <a:solidFill>
                <a:srgbClr val="000000"/>
              </a:solidFill>
              <a:latin typeface="Times New Roman" panose="02020603050405020304" pitchFamily="16" charset="0"/>
              <a:ea typeface="Arial Unicode MS" charset="-122"/>
            </a:endParaRPr>
          </a:p>
        </p:txBody>
      </p:sp>
      <p:sp>
        <p:nvSpPr>
          <p:cNvPr id="5123" name="Slide Image Placeholder 78848"/>
          <p:cNvSpPr>
            <a:spLocks noGrp="1"/>
          </p:cNvSpPr>
          <p:nvPr>
            <p:ph type="sldImg"/>
          </p:nvPr>
        </p:nvSpPr>
        <p:spPr>
          <a:xfrm>
            <a:off x="1143000" y="685800"/>
            <a:ext cx="4572000" cy="3429000"/>
          </a:xfrm>
          <a:solidFill>
            <a:srgbClr val="FFFFFF"/>
          </a:solidFill>
          <a:ln cap="flat"/>
        </p:spPr>
      </p:sp>
      <p:sp>
        <p:nvSpPr>
          <p:cNvPr id="5124" name="Text Placeholder 788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96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9699" name="Slide Image Placeholder 92160"/>
          <p:cNvSpPr>
            <a:spLocks noGrp="1"/>
          </p:cNvSpPr>
          <p:nvPr>
            <p:ph type="sldImg"/>
          </p:nvPr>
        </p:nvSpPr>
        <p:spPr>
          <a:xfrm>
            <a:off x="1143000" y="685800"/>
            <a:ext cx="4572000" cy="3429000"/>
          </a:xfrm>
          <a:solidFill>
            <a:srgbClr val="FFFFFF"/>
          </a:solidFill>
          <a:ln cap="flat"/>
        </p:spPr>
      </p:sp>
      <p:sp>
        <p:nvSpPr>
          <p:cNvPr id="29700" name="Text Placeholder 921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861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68611" name="Slide Image Placeholder 88064"/>
          <p:cNvSpPr txBox="1">
            <a:spLocks noGrp="1"/>
          </p:cNvSpPr>
          <p:nvPr>
            <p:ph type="sldImg"/>
          </p:nvPr>
        </p:nvSpPr>
        <p:spPr>
          <a:xfrm>
            <a:off x="1143000" y="685800"/>
            <a:ext cx="4572000" cy="3429000"/>
          </a:xfrm>
          <a:solidFill>
            <a:srgbClr val="FFFFFF"/>
          </a:solidFill>
          <a:ln cap="flat"/>
        </p:spPr>
      </p:sp>
      <p:sp>
        <p:nvSpPr>
          <p:cNvPr id="68612" name="Text Placeholder 8806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065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70659" name="Slide Image Placeholder 88064"/>
          <p:cNvSpPr txBox="1">
            <a:spLocks noGrp="1"/>
          </p:cNvSpPr>
          <p:nvPr>
            <p:ph type="sldImg"/>
          </p:nvPr>
        </p:nvSpPr>
        <p:spPr>
          <a:xfrm>
            <a:off x="1143000" y="685800"/>
            <a:ext cx="4572000" cy="3429000"/>
          </a:xfrm>
          <a:solidFill>
            <a:srgbClr val="FFFFFF"/>
          </a:solidFill>
          <a:ln cap="flat"/>
        </p:spPr>
      </p:sp>
      <p:sp>
        <p:nvSpPr>
          <p:cNvPr id="70660" name="Text Placeholder 8806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72707" name="Slide Image Placeholder 90112"/>
          <p:cNvSpPr txBox="1">
            <a:spLocks noGrp="1"/>
          </p:cNvSpPr>
          <p:nvPr>
            <p:ph type="sldImg"/>
          </p:nvPr>
        </p:nvSpPr>
        <p:spPr>
          <a:xfrm>
            <a:off x="1143000" y="685800"/>
            <a:ext cx="4572000" cy="3429000"/>
          </a:xfrm>
          <a:solidFill>
            <a:srgbClr val="FFFFFF"/>
          </a:solidFill>
          <a:ln cap="flat"/>
        </p:spPr>
      </p:sp>
      <p:sp>
        <p:nvSpPr>
          <p:cNvPr id="72708" name="Text Placeholder 9011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75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74755" name="Slide Image Placeholder 91136"/>
          <p:cNvSpPr txBox="1">
            <a:spLocks noGrp="1"/>
          </p:cNvSpPr>
          <p:nvPr>
            <p:ph type="sldImg"/>
          </p:nvPr>
        </p:nvSpPr>
        <p:spPr>
          <a:xfrm>
            <a:off x="1143000" y="685800"/>
            <a:ext cx="4572000" cy="3429000"/>
          </a:xfrm>
          <a:solidFill>
            <a:srgbClr val="FFFFFF"/>
          </a:solidFill>
          <a:ln cap="flat"/>
        </p:spPr>
      </p:sp>
      <p:sp>
        <p:nvSpPr>
          <p:cNvPr id="74756" name="Text Placeholder 9113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680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76803" name="Slide Image Placeholder 92160"/>
          <p:cNvSpPr txBox="1">
            <a:spLocks noGrp="1"/>
          </p:cNvSpPr>
          <p:nvPr>
            <p:ph type="sldImg"/>
          </p:nvPr>
        </p:nvSpPr>
        <p:spPr>
          <a:xfrm>
            <a:off x="1143000" y="685800"/>
            <a:ext cx="4572000" cy="3429000"/>
          </a:xfrm>
          <a:solidFill>
            <a:srgbClr val="FFFFFF"/>
          </a:solidFill>
          <a:ln cap="flat"/>
        </p:spPr>
      </p:sp>
      <p:sp>
        <p:nvSpPr>
          <p:cNvPr id="76804" name="Text Placeholder 9216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885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78851" name="Slide Image Placeholder 93184"/>
          <p:cNvSpPr txBox="1">
            <a:spLocks noGrp="1"/>
          </p:cNvSpPr>
          <p:nvPr>
            <p:ph type="sldImg"/>
          </p:nvPr>
        </p:nvSpPr>
        <p:spPr>
          <a:xfrm>
            <a:off x="1143000" y="685800"/>
            <a:ext cx="4572000" cy="3429000"/>
          </a:xfrm>
          <a:solidFill>
            <a:srgbClr val="FFFFFF"/>
          </a:solidFill>
          <a:ln cap="flat"/>
        </p:spPr>
      </p:sp>
      <p:sp>
        <p:nvSpPr>
          <p:cNvPr id="78852" name="Text Placeholder 9318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089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80899" name="Slide Image Placeholder 94208"/>
          <p:cNvSpPr txBox="1">
            <a:spLocks noGrp="1"/>
          </p:cNvSpPr>
          <p:nvPr>
            <p:ph type="sldImg"/>
          </p:nvPr>
        </p:nvSpPr>
        <p:spPr>
          <a:xfrm>
            <a:off x="1143000" y="685800"/>
            <a:ext cx="4572000" cy="3429000"/>
          </a:xfrm>
          <a:solidFill>
            <a:srgbClr val="FFFFFF"/>
          </a:solidFill>
          <a:ln cap="flat"/>
        </p:spPr>
      </p:sp>
      <p:sp>
        <p:nvSpPr>
          <p:cNvPr id="80900" name="Text Placeholder 9420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294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82947" name="Slide Image Placeholder 96256"/>
          <p:cNvSpPr txBox="1">
            <a:spLocks noGrp="1"/>
          </p:cNvSpPr>
          <p:nvPr>
            <p:ph type="sldImg"/>
          </p:nvPr>
        </p:nvSpPr>
        <p:spPr>
          <a:xfrm>
            <a:off x="1143000" y="685800"/>
            <a:ext cx="4572000" cy="3429000"/>
          </a:xfrm>
          <a:solidFill>
            <a:srgbClr val="FFFFFF"/>
          </a:solidFill>
          <a:ln cap="flat"/>
        </p:spPr>
      </p:sp>
      <p:sp>
        <p:nvSpPr>
          <p:cNvPr id="82948" name="Text Placeholder 9625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499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84995" name="Slide Image Placeholder 97280"/>
          <p:cNvSpPr txBox="1">
            <a:spLocks noGrp="1"/>
          </p:cNvSpPr>
          <p:nvPr>
            <p:ph type="sldImg"/>
          </p:nvPr>
        </p:nvSpPr>
        <p:spPr>
          <a:xfrm>
            <a:off x="1143000" y="685800"/>
            <a:ext cx="4572000" cy="3429000"/>
          </a:xfrm>
          <a:solidFill>
            <a:srgbClr val="FFFFFF"/>
          </a:solidFill>
          <a:ln cap="flat"/>
        </p:spPr>
      </p:sp>
      <p:sp>
        <p:nvSpPr>
          <p:cNvPr id="84996" name="Text Placeholder 9728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704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87043" name="Slide Image Placeholder 98304"/>
          <p:cNvSpPr txBox="1">
            <a:spLocks noGrp="1"/>
          </p:cNvSpPr>
          <p:nvPr>
            <p:ph type="sldImg"/>
          </p:nvPr>
        </p:nvSpPr>
        <p:spPr>
          <a:xfrm>
            <a:off x="1143000" y="685800"/>
            <a:ext cx="4572000" cy="3429000"/>
          </a:xfrm>
          <a:solidFill>
            <a:srgbClr val="FFFFFF"/>
          </a:solidFill>
          <a:ln cap="flat"/>
        </p:spPr>
      </p:sp>
      <p:sp>
        <p:nvSpPr>
          <p:cNvPr id="87044" name="Text Placeholder 9830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174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1747" name="Slide Image Placeholder 93184"/>
          <p:cNvSpPr>
            <a:spLocks noGrp="1"/>
          </p:cNvSpPr>
          <p:nvPr>
            <p:ph type="sldImg"/>
          </p:nvPr>
        </p:nvSpPr>
        <p:spPr>
          <a:xfrm>
            <a:off x="1143000" y="685800"/>
            <a:ext cx="4572000" cy="3429000"/>
          </a:xfrm>
          <a:solidFill>
            <a:srgbClr val="FFFFFF"/>
          </a:solidFill>
          <a:ln cap="flat"/>
        </p:spPr>
      </p:sp>
      <p:sp>
        <p:nvSpPr>
          <p:cNvPr id="31748" name="Text Placeholder 9318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909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89091" name="Slide Image Placeholder 99328"/>
          <p:cNvSpPr txBox="1">
            <a:spLocks noGrp="1"/>
          </p:cNvSpPr>
          <p:nvPr>
            <p:ph type="sldImg"/>
          </p:nvPr>
        </p:nvSpPr>
        <p:spPr>
          <a:xfrm>
            <a:off x="1143000" y="685800"/>
            <a:ext cx="4572000" cy="3429000"/>
          </a:xfrm>
          <a:solidFill>
            <a:srgbClr val="FFFFFF"/>
          </a:solidFill>
          <a:ln cap="flat"/>
        </p:spPr>
      </p:sp>
      <p:sp>
        <p:nvSpPr>
          <p:cNvPr id="89092" name="Text Placeholder 9932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113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91139" name="Slide Image Placeholder 101376"/>
          <p:cNvSpPr txBox="1">
            <a:spLocks noGrp="1"/>
          </p:cNvSpPr>
          <p:nvPr>
            <p:ph type="sldImg"/>
          </p:nvPr>
        </p:nvSpPr>
        <p:spPr>
          <a:xfrm>
            <a:off x="1143000" y="685800"/>
            <a:ext cx="4572000" cy="3429000"/>
          </a:xfrm>
          <a:solidFill>
            <a:srgbClr val="FFFFFF"/>
          </a:solidFill>
          <a:ln cap="flat"/>
        </p:spPr>
      </p:sp>
      <p:sp>
        <p:nvSpPr>
          <p:cNvPr id="91140" name="Text Placeholder 10137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31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93187" name="Slide Image Placeholder 102400"/>
          <p:cNvSpPr txBox="1">
            <a:spLocks noGrp="1"/>
          </p:cNvSpPr>
          <p:nvPr>
            <p:ph type="sldImg"/>
          </p:nvPr>
        </p:nvSpPr>
        <p:spPr>
          <a:xfrm>
            <a:off x="1143000" y="685800"/>
            <a:ext cx="4572000" cy="3429000"/>
          </a:xfrm>
          <a:solidFill>
            <a:srgbClr val="FFFFFF"/>
          </a:solidFill>
          <a:ln cap="flat"/>
        </p:spPr>
      </p:sp>
      <p:sp>
        <p:nvSpPr>
          <p:cNvPr id="93188" name="Text Placeholder 10240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053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50531" name="Slide Image Placeholder 148480"/>
          <p:cNvSpPr>
            <a:spLocks noGrp="1"/>
          </p:cNvSpPr>
          <p:nvPr>
            <p:ph type="sldImg"/>
          </p:nvPr>
        </p:nvSpPr>
        <p:spPr>
          <a:xfrm>
            <a:off x="1143000" y="685800"/>
            <a:ext cx="4572000" cy="3429000"/>
          </a:xfrm>
          <a:solidFill>
            <a:srgbClr val="FFFFFF"/>
          </a:solidFill>
          <a:ln cap="flat"/>
        </p:spPr>
      </p:sp>
      <p:sp>
        <p:nvSpPr>
          <p:cNvPr id="150532" name="Text Placeholder 14848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462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54627" name="Slide Image Placeholder 150528"/>
          <p:cNvSpPr>
            <a:spLocks noGrp="1"/>
          </p:cNvSpPr>
          <p:nvPr>
            <p:ph type="sldImg"/>
          </p:nvPr>
        </p:nvSpPr>
        <p:spPr>
          <a:xfrm>
            <a:off x="1143000" y="685800"/>
            <a:ext cx="4572000" cy="3429000"/>
          </a:xfrm>
          <a:solidFill>
            <a:srgbClr val="FFFFFF"/>
          </a:solidFill>
          <a:ln cap="flat"/>
        </p:spPr>
      </p:sp>
      <p:sp>
        <p:nvSpPr>
          <p:cNvPr id="154628" name="Text Placeholder 15052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667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56675" name="Slide Image Placeholder 151552"/>
          <p:cNvSpPr>
            <a:spLocks noGrp="1"/>
          </p:cNvSpPr>
          <p:nvPr>
            <p:ph type="sldImg"/>
          </p:nvPr>
        </p:nvSpPr>
        <p:spPr>
          <a:xfrm>
            <a:off x="1143000" y="685800"/>
            <a:ext cx="4572000" cy="3429000"/>
          </a:xfrm>
          <a:solidFill>
            <a:srgbClr val="FFFFFF"/>
          </a:solidFill>
          <a:ln cap="flat"/>
        </p:spPr>
      </p:sp>
      <p:sp>
        <p:nvSpPr>
          <p:cNvPr id="156676" name="Text Placeholder 1515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379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3795" name="Slide Image Placeholder 45056"/>
          <p:cNvSpPr>
            <a:spLocks noGrp="1"/>
          </p:cNvSpPr>
          <p:nvPr>
            <p:ph type="sldImg"/>
          </p:nvPr>
        </p:nvSpPr>
        <p:spPr>
          <a:xfrm>
            <a:off x="1143000" y="685800"/>
            <a:ext cx="4572000" cy="3429000"/>
          </a:xfrm>
          <a:solidFill>
            <a:srgbClr val="FFFFFF"/>
          </a:solidFill>
          <a:ln cap="flat"/>
        </p:spPr>
      </p:sp>
      <p:sp>
        <p:nvSpPr>
          <p:cNvPr id="33796" name="Text Placeholder 450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584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5843" name="Slide Image Placeholder 95232"/>
          <p:cNvSpPr>
            <a:spLocks noGrp="1"/>
          </p:cNvSpPr>
          <p:nvPr>
            <p:ph type="sldImg"/>
          </p:nvPr>
        </p:nvSpPr>
        <p:spPr>
          <a:xfrm>
            <a:off x="1143000" y="685800"/>
            <a:ext cx="4572000" cy="3429000"/>
          </a:xfrm>
          <a:solidFill>
            <a:srgbClr val="FFFFFF"/>
          </a:solidFill>
          <a:ln cap="flat"/>
        </p:spPr>
      </p:sp>
      <p:sp>
        <p:nvSpPr>
          <p:cNvPr id="35844" name="Text Placeholder 952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993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9939" name="Slide Image Placeholder 97280"/>
          <p:cNvSpPr>
            <a:spLocks noGrp="1"/>
          </p:cNvSpPr>
          <p:nvPr>
            <p:ph type="sldImg"/>
          </p:nvPr>
        </p:nvSpPr>
        <p:spPr>
          <a:xfrm>
            <a:off x="1143000" y="685800"/>
            <a:ext cx="4572000" cy="3429000"/>
          </a:xfrm>
          <a:solidFill>
            <a:srgbClr val="FFFFFF"/>
          </a:solidFill>
          <a:ln cap="flat"/>
        </p:spPr>
      </p:sp>
      <p:sp>
        <p:nvSpPr>
          <p:cNvPr id="39940" name="Text Placeholder 9728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37888"/>
          <p:cNvSpPr txBox="1">
            <a:spLocks noGrp="1"/>
          </p:cNvSpPr>
          <p:nvPr>
            <p:ph type="sldImg"/>
          </p:nvPr>
        </p:nvSpPr>
        <p:spPr>
          <a:xfrm>
            <a:off x="1143000" y="685800"/>
            <a:ext cx="4572000" cy="3429000"/>
          </a:xfrm>
          <a:solidFill>
            <a:srgbClr val="FFFFFF"/>
          </a:solidFill>
          <a:ln cap="flat"/>
        </p:spPr>
      </p:sp>
      <p:sp>
        <p:nvSpPr>
          <p:cNvPr id="23556" name="Text Placeholder 3788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19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1987" name="Slide Image Placeholder 47104"/>
          <p:cNvSpPr>
            <a:spLocks noGrp="1"/>
          </p:cNvSpPr>
          <p:nvPr>
            <p:ph type="sldImg"/>
          </p:nvPr>
        </p:nvSpPr>
        <p:spPr>
          <a:xfrm>
            <a:off x="1143000" y="685800"/>
            <a:ext cx="4572000" cy="3429000"/>
          </a:xfrm>
          <a:solidFill>
            <a:srgbClr val="FFFFFF"/>
          </a:solidFill>
          <a:ln cap="flat"/>
        </p:spPr>
      </p:sp>
      <p:sp>
        <p:nvSpPr>
          <p:cNvPr id="41988" name="Text Placeholder 471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40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4035" name="Slide Image Placeholder 98304"/>
          <p:cNvSpPr>
            <a:spLocks noGrp="1"/>
          </p:cNvSpPr>
          <p:nvPr>
            <p:ph type="sldImg"/>
          </p:nvPr>
        </p:nvSpPr>
        <p:spPr>
          <a:xfrm>
            <a:off x="1143000" y="685800"/>
            <a:ext cx="4572000" cy="3429000"/>
          </a:xfrm>
          <a:solidFill>
            <a:srgbClr val="FFFFFF"/>
          </a:solidFill>
          <a:ln cap="flat"/>
        </p:spPr>
      </p:sp>
      <p:sp>
        <p:nvSpPr>
          <p:cNvPr id="44036" name="Text Placeholder 983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40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4035" name="Slide Image Placeholder 98304"/>
          <p:cNvSpPr>
            <a:spLocks noGrp="1"/>
          </p:cNvSpPr>
          <p:nvPr>
            <p:ph type="sldImg"/>
          </p:nvPr>
        </p:nvSpPr>
        <p:spPr>
          <a:xfrm>
            <a:off x="1143000" y="685800"/>
            <a:ext cx="4572000" cy="3429000"/>
          </a:xfrm>
          <a:solidFill>
            <a:srgbClr val="FFFFFF"/>
          </a:solidFill>
          <a:ln cap="flat"/>
        </p:spPr>
      </p:sp>
      <p:sp>
        <p:nvSpPr>
          <p:cNvPr id="44036" name="Text Placeholder 983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60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6083" name="Slide Image Placeholder 99328"/>
          <p:cNvSpPr>
            <a:spLocks noGrp="1"/>
          </p:cNvSpPr>
          <p:nvPr>
            <p:ph type="sldImg"/>
          </p:nvPr>
        </p:nvSpPr>
        <p:spPr>
          <a:xfrm>
            <a:off x="1143000" y="685800"/>
            <a:ext cx="4572000" cy="3429000"/>
          </a:xfrm>
          <a:solidFill>
            <a:srgbClr val="FFFFFF"/>
          </a:solidFill>
          <a:ln cap="flat"/>
        </p:spPr>
      </p:sp>
      <p:sp>
        <p:nvSpPr>
          <p:cNvPr id="46084" name="Text Placeholder 9932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7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171" name="Slide Image Placeholder 79872"/>
          <p:cNvSpPr>
            <a:spLocks noGrp="1"/>
          </p:cNvSpPr>
          <p:nvPr>
            <p:ph type="sldImg"/>
          </p:nvPr>
        </p:nvSpPr>
        <p:spPr>
          <a:xfrm>
            <a:off x="1143000" y="685800"/>
            <a:ext cx="4572000" cy="3429000"/>
          </a:xfrm>
          <a:solidFill>
            <a:srgbClr val="FFFFFF"/>
          </a:solidFill>
          <a:ln cap="flat"/>
        </p:spPr>
      </p:sp>
      <p:sp>
        <p:nvSpPr>
          <p:cNvPr id="7172" name="Text Placeholder 798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017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50179" name="Slide Image Placeholder 100352"/>
          <p:cNvSpPr>
            <a:spLocks noGrp="1"/>
          </p:cNvSpPr>
          <p:nvPr>
            <p:ph type="sldImg"/>
          </p:nvPr>
        </p:nvSpPr>
        <p:spPr>
          <a:xfrm>
            <a:off x="1143000" y="685800"/>
            <a:ext cx="4572000" cy="3429000"/>
          </a:xfrm>
          <a:solidFill>
            <a:srgbClr val="FFFFFF"/>
          </a:solidFill>
          <a:ln cap="flat"/>
        </p:spPr>
      </p:sp>
      <p:sp>
        <p:nvSpPr>
          <p:cNvPr id="50180" name="Text Placeholder 1003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222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52227" name="Slide Image Placeholder 49152"/>
          <p:cNvSpPr>
            <a:spLocks noGrp="1"/>
          </p:cNvSpPr>
          <p:nvPr>
            <p:ph type="sldImg"/>
          </p:nvPr>
        </p:nvSpPr>
        <p:spPr>
          <a:xfrm>
            <a:off x="1143000" y="685800"/>
            <a:ext cx="4572000" cy="3429000"/>
          </a:xfrm>
          <a:solidFill>
            <a:srgbClr val="FFFFFF"/>
          </a:solidFill>
          <a:ln cap="flat"/>
        </p:spPr>
      </p:sp>
      <p:sp>
        <p:nvSpPr>
          <p:cNvPr id="52228" name="Text Placeholder 491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427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54275" name="Slide Image Placeholder 50176"/>
          <p:cNvSpPr>
            <a:spLocks noGrp="1"/>
          </p:cNvSpPr>
          <p:nvPr>
            <p:ph type="sldImg"/>
          </p:nvPr>
        </p:nvSpPr>
        <p:spPr>
          <a:xfrm>
            <a:off x="1143000" y="685800"/>
            <a:ext cx="4572000" cy="3429000"/>
          </a:xfrm>
          <a:solidFill>
            <a:srgbClr val="FFFFFF"/>
          </a:solidFill>
          <a:ln cap="flat"/>
        </p:spPr>
      </p:sp>
      <p:sp>
        <p:nvSpPr>
          <p:cNvPr id="54276" name="Text Placeholder 5017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04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0419" name="Slide Image Placeholder 103424"/>
          <p:cNvSpPr>
            <a:spLocks noGrp="1"/>
          </p:cNvSpPr>
          <p:nvPr>
            <p:ph type="sldImg"/>
          </p:nvPr>
        </p:nvSpPr>
        <p:spPr>
          <a:xfrm>
            <a:off x="1143000" y="685800"/>
            <a:ext cx="4572000" cy="3429000"/>
          </a:xfrm>
          <a:solidFill>
            <a:srgbClr val="FFFFFF"/>
          </a:solidFill>
          <a:ln cap="flat"/>
        </p:spPr>
      </p:sp>
      <p:sp>
        <p:nvSpPr>
          <p:cNvPr id="60420" name="Text Placeholder 10342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24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2467" name="Slide Image Placeholder 104448"/>
          <p:cNvSpPr>
            <a:spLocks noGrp="1"/>
          </p:cNvSpPr>
          <p:nvPr>
            <p:ph type="sldImg"/>
          </p:nvPr>
        </p:nvSpPr>
        <p:spPr>
          <a:xfrm>
            <a:off x="1143000" y="685800"/>
            <a:ext cx="4572000" cy="3429000"/>
          </a:xfrm>
          <a:solidFill>
            <a:srgbClr val="FFFFFF"/>
          </a:solidFill>
          <a:ln cap="flat"/>
        </p:spPr>
      </p:sp>
      <p:sp>
        <p:nvSpPr>
          <p:cNvPr id="62468" name="Text Placeholder 1044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45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4515" name="Slide Image Placeholder 105472"/>
          <p:cNvSpPr>
            <a:spLocks noGrp="1"/>
          </p:cNvSpPr>
          <p:nvPr>
            <p:ph type="sldImg"/>
          </p:nvPr>
        </p:nvSpPr>
        <p:spPr>
          <a:xfrm>
            <a:off x="1143000" y="685800"/>
            <a:ext cx="4572000" cy="3429000"/>
          </a:xfrm>
          <a:solidFill>
            <a:srgbClr val="FFFFFF"/>
          </a:solidFill>
          <a:ln cap="flat"/>
        </p:spPr>
      </p:sp>
      <p:sp>
        <p:nvSpPr>
          <p:cNvPr id="64516" name="Text Placeholder 1054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65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6563" name="Slide Image Placeholder 106496"/>
          <p:cNvSpPr>
            <a:spLocks noGrp="1"/>
          </p:cNvSpPr>
          <p:nvPr>
            <p:ph type="sldImg"/>
          </p:nvPr>
        </p:nvSpPr>
        <p:spPr>
          <a:xfrm>
            <a:off x="1143000" y="685800"/>
            <a:ext cx="4572000" cy="3429000"/>
          </a:xfrm>
          <a:solidFill>
            <a:srgbClr val="FFFFFF"/>
          </a:solidFill>
          <a:ln cap="flat"/>
        </p:spPr>
      </p:sp>
      <p:sp>
        <p:nvSpPr>
          <p:cNvPr id="66564" name="Text Placeholder 1064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06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0659" name="Slide Image Placeholder 108544"/>
          <p:cNvSpPr>
            <a:spLocks noGrp="1"/>
          </p:cNvSpPr>
          <p:nvPr>
            <p:ph type="sldImg"/>
          </p:nvPr>
        </p:nvSpPr>
        <p:spPr>
          <a:xfrm>
            <a:off x="1143000" y="685800"/>
            <a:ext cx="4572000" cy="3429000"/>
          </a:xfrm>
          <a:solidFill>
            <a:srgbClr val="FFFFFF"/>
          </a:solidFill>
          <a:ln cap="flat"/>
        </p:spPr>
      </p:sp>
      <p:sp>
        <p:nvSpPr>
          <p:cNvPr id="70660" name="Text Placeholder 1085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861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8611" name="Slide Image Placeholder 107520"/>
          <p:cNvSpPr>
            <a:spLocks noGrp="1"/>
          </p:cNvSpPr>
          <p:nvPr>
            <p:ph type="sldImg"/>
          </p:nvPr>
        </p:nvSpPr>
        <p:spPr>
          <a:xfrm>
            <a:off x="1143000" y="685800"/>
            <a:ext cx="4572000" cy="3429000"/>
          </a:xfrm>
          <a:solidFill>
            <a:srgbClr val="FFFFFF"/>
          </a:solidFill>
          <a:ln cap="flat"/>
        </p:spPr>
      </p:sp>
      <p:sp>
        <p:nvSpPr>
          <p:cNvPr id="68612" name="Text Placeholder 1075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06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0659" name="Slide Image Placeholder 108544"/>
          <p:cNvSpPr>
            <a:spLocks noGrp="1"/>
          </p:cNvSpPr>
          <p:nvPr>
            <p:ph type="sldImg"/>
          </p:nvPr>
        </p:nvSpPr>
        <p:spPr>
          <a:xfrm>
            <a:off x="1143000" y="685800"/>
            <a:ext cx="4572000" cy="3429000"/>
          </a:xfrm>
          <a:solidFill>
            <a:srgbClr val="FFFFFF"/>
          </a:solidFill>
          <a:ln cap="flat"/>
        </p:spPr>
      </p:sp>
      <p:sp>
        <p:nvSpPr>
          <p:cNvPr id="70660" name="Text Placeholder 1085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219" name="Slide Image Placeholder 80896"/>
          <p:cNvSpPr>
            <a:spLocks noGrp="1"/>
          </p:cNvSpPr>
          <p:nvPr>
            <p:ph type="sldImg"/>
          </p:nvPr>
        </p:nvSpPr>
        <p:spPr>
          <a:xfrm>
            <a:off x="1143000" y="685800"/>
            <a:ext cx="4572000" cy="3429000"/>
          </a:xfrm>
          <a:solidFill>
            <a:srgbClr val="FFFFFF"/>
          </a:solidFill>
          <a:ln cap="flat"/>
        </p:spPr>
      </p:sp>
      <p:sp>
        <p:nvSpPr>
          <p:cNvPr id="9220" name="Text Placeholder 808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2707" name="Slide Image Placeholder 109568"/>
          <p:cNvSpPr>
            <a:spLocks noGrp="1"/>
          </p:cNvSpPr>
          <p:nvPr>
            <p:ph type="sldImg"/>
          </p:nvPr>
        </p:nvSpPr>
        <p:spPr>
          <a:xfrm>
            <a:off x="1143000" y="685800"/>
            <a:ext cx="4572000" cy="3429000"/>
          </a:xfrm>
          <a:solidFill>
            <a:srgbClr val="FFFFFF"/>
          </a:solidFill>
          <a:ln cap="flat"/>
        </p:spPr>
      </p:sp>
      <p:sp>
        <p:nvSpPr>
          <p:cNvPr id="72708" name="Text Placeholder 10956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7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4755" name="Slide Image Placeholder 110592"/>
          <p:cNvSpPr>
            <a:spLocks noGrp="1"/>
          </p:cNvSpPr>
          <p:nvPr>
            <p:ph type="sldImg"/>
          </p:nvPr>
        </p:nvSpPr>
        <p:spPr>
          <a:xfrm>
            <a:off x="1143000" y="685800"/>
            <a:ext cx="4572000" cy="3429000"/>
          </a:xfrm>
          <a:solidFill>
            <a:srgbClr val="FFFFFF"/>
          </a:solidFill>
          <a:ln cap="flat"/>
        </p:spPr>
      </p:sp>
      <p:sp>
        <p:nvSpPr>
          <p:cNvPr id="74756" name="Text Placeholder 11059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2707" name="Slide Image Placeholder 109568"/>
          <p:cNvSpPr>
            <a:spLocks noGrp="1"/>
          </p:cNvSpPr>
          <p:nvPr>
            <p:ph type="sldImg"/>
          </p:nvPr>
        </p:nvSpPr>
        <p:spPr>
          <a:xfrm>
            <a:off x="1143000" y="685800"/>
            <a:ext cx="4572000" cy="3429000"/>
          </a:xfrm>
          <a:solidFill>
            <a:srgbClr val="FFFFFF"/>
          </a:solidFill>
          <a:ln cap="flat"/>
        </p:spPr>
      </p:sp>
      <p:sp>
        <p:nvSpPr>
          <p:cNvPr id="72708" name="Text Placeholder 10956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88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8851" name="Slide Image Placeholder 112640"/>
          <p:cNvSpPr>
            <a:spLocks noGrp="1"/>
          </p:cNvSpPr>
          <p:nvPr>
            <p:ph type="sldImg"/>
          </p:nvPr>
        </p:nvSpPr>
        <p:spPr>
          <a:xfrm>
            <a:off x="1143000" y="685800"/>
            <a:ext cx="4572000" cy="3429000"/>
          </a:xfrm>
          <a:solidFill>
            <a:srgbClr val="FFFFFF"/>
          </a:solidFill>
          <a:ln cap="flat"/>
        </p:spPr>
      </p:sp>
      <p:sp>
        <p:nvSpPr>
          <p:cNvPr id="78852" name="Text Placeholder 11264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08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0899" name="Slide Image Placeholder 113664"/>
          <p:cNvSpPr>
            <a:spLocks noGrp="1"/>
          </p:cNvSpPr>
          <p:nvPr>
            <p:ph type="sldImg"/>
          </p:nvPr>
        </p:nvSpPr>
        <p:spPr>
          <a:xfrm>
            <a:off x="1143000" y="685800"/>
            <a:ext cx="4572000" cy="3429000"/>
          </a:xfrm>
          <a:solidFill>
            <a:srgbClr val="FFFFFF"/>
          </a:solidFill>
          <a:ln cap="flat"/>
        </p:spPr>
      </p:sp>
      <p:sp>
        <p:nvSpPr>
          <p:cNvPr id="80900" name="Text Placeholder 1136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294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2947" name="Slide Image Placeholder 114688"/>
          <p:cNvSpPr>
            <a:spLocks noGrp="1"/>
          </p:cNvSpPr>
          <p:nvPr>
            <p:ph type="sldImg"/>
          </p:nvPr>
        </p:nvSpPr>
        <p:spPr>
          <a:xfrm>
            <a:off x="1143000" y="685800"/>
            <a:ext cx="4572000" cy="3429000"/>
          </a:xfrm>
          <a:solidFill>
            <a:srgbClr val="FFFFFF"/>
          </a:solidFill>
          <a:ln cap="flat"/>
        </p:spPr>
      </p:sp>
      <p:sp>
        <p:nvSpPr>
          <p:cNvPr id="82948" name="Text Placeholder 11468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499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4995" name="Slide Image Placeholder 115712"/>
          <p:cNvSpPr>
            <a:spLocks noGrp="1"/>
          </p:cNvSpPr>
          <p:nvPr>
            <p:ph type="sldImg"/>
          </p:nvPr>
        </p:nvSpPr>
        <p:spPr>
          <a:xfrm>
            <a:off x="1143000" y="685800"/>
            <a:ext cx="4572000" cy="3429000"/>
          </a:xfrm>
          <a:solidFill>
            <a:srgbClr val="FFFFFF"/>
          </a:solidFill>
          <a:ln cap="flat"/>
        </p:spPr>
      </p:sp>
      <p:sp>
        <p:nvSpPr>
          <p:cNvPr id="84996" name="Text Placeholder 11571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704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7043" name="Slide Image Placeholder 116736"/>
          <p:cNvSpPr>
            <a:spLocks noGrp="1"/>
          </p:cNvSpPr>
          <p:nvPr>
            <p:ph type="sldImg"/>
          </p:nvPr>
        </p:nvSpPr>
        <p:spPr>
          <a:xfrm>
            <a:off x="1143000" y="685800"/>
            <a:ext cx="4572000" cy="3429000"/>
          </a:xfrm>
          <a:solidFill>
            <a:srgbClr val="FFFFFF"/>
          </a:solidFill>
          <a:ln cap="flat"/>
        </p:spPr>
      </p:sp>
      <p:sp>
        <p:nvSpPr>
          <p:cNvPr id="87044" name="Text Placeholder 1167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909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9091" name="Slide Image Placeholder 117760"/>
          <p:cNvSpPr>
            <a:spLocks noGrp="1"/>
          </p:cNvSpPr>
          <p:nvPr>
            <p:ph type="sldImg"/>
          </p:nvPr>
        </p:nvSpPr>
        <p:spPr>
          <a:xfrm>
            <a:off x="1143000" y="685800"/>
            <a:ext cx="4572000" cy="3429000"/>
          </a:xfrm>
          <a:solidFill>
            <a:srgbClr val="FFFFFF"/>
          </a:solidFill>
          <a:ln cap="flat"/>
        </p:spPr>
      </p:sp>
      <p:sp>
        <p:nvSpPr>
          <p:cNvPr id="89092" name="Text Placeholder 1177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113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1139" name="Slide Image Placeholder 118784"/>
          <p:cNvSpPr>
            <a:spLocks noGrp="1"/>
          </p:cNvSpPr>
          <p:nvPr>
            <p:ph type="sldImg"/>
          </p:nvPr>
        </p:nvSpPr>
        <p:spPr>
          <a:xfrm>
            <a:off x="1143000" y="685800"/>
            <a:ext cx="4572000" cy="3429000"/>
          </a:xfrm>
          <a:solidFill>
            <a:srgbClr val="FFFFFF"/>
          </a:solidFill>
          <a:ln cap="flat"/>
        </p:spPr>
      </p:sp>
      <p:sp>
        <p:nvSpPr>
          <p:cNvPr id="91140" name="Text Placeholder 11878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318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3187" name="Slide Image Placeholder 119808"/>
          <p:cNvSpPr>
            <a:spLocks noGrp="1"/>
          </p:cNvSpPr>
          <p:nvPr>
            <p:ph type="sldImg"/>
          </p:nvPr>
        </p:nvSpPr>
        <p:spPr>
          <a:xfrm>
            <a:off x="1143000" y="685800"/>
            <a:ext cx="4572000" cy="3429000"/>
          </a:xfrm>
          <a:solidFill>
            <a:srgbClr val="FFFFFF"/>
          </a:solidFill>
          <a:ln cap="flat"/>
        </p:spPr>
      </p:sp>
      <p:sp>
        <p:nvSpPr>
          <p:cNvPr id="93188" name="Text Placeholder 11980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52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5235" name="Slide Image Placeholder 120832"/>
          <p:cNvSpPr>
            <a:spLocks noGrp="1"/>
          </p:cNvSpPr>
          <p:nvPr>
            <p:ph type="sldImg"/>
          </p:nvPr>
        </p:nvSpPr>
        <p:spPr>
          <a:xfrm>
            <a:off x="1143000" y="685800"/>
            <a:ext cx="4572000" cy="3429000"/>
          </a:xfrm>
          <a:solidFill>
            <a:srgbClr val="FFFFFF"/>
          </a:solidFill>
          <a:ln cap="flat"/>
        </p:spPr>
      </p:sp>
      <p:sp>
        <p:nvSpPr>
          <p:cNvPr id="95236" name="Text Placeholder 1208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137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1379" name="Slide Image Placeholder 123904"/>
          <p:cNvSpPr>
            <a:spLocks noGrp="1"/>
          </p:cNvSpPr>
          <p:nvPr>
            <p:ph type="sldImg"/>
          </p:nvPr>
        </p:nvSpPr>
        <p:spPr>
          <a:xfrm>
            <a:off x="1143000" y="685800"/>
            <a:ext cx="4572000" cy="3429000"/>
          </a:xfrm>
          <a:solidFill>
            <a:srgbClr val="FFFFFF"/>
          </a:solidFill>
          <a:ln cap="flat"/>
        </p:spPr>
      </p:sp>
      <p:sp>
        <p:nvSpPr>
          <p:cNvPr id="101380" name="Text Placeholder 1239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342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3427" name="Slide Image Placeholder 124928"/>
          <p:cNvSpPr>
            <a:spLocks noGrp="1"/>
          </p:cNvSpPr>
          <p:nvPr>
            <p:ph type="sldImg"/>
          </p:nvPr>
        </p:nvSpPr>
        <p:spPr>
          <a:xfrm>
            <a:off x="1143000" y="685800"/>
            <a:ext cx="4572000" cy="3429000"/>
          </a:xfrm>
          <a:solidFill>
            <a:srgbClr val="FFFFFF"/>
          </a:solidFill>
          <a:ln cap="flat"/>
        </p:spPr>
      </p:sp>
      <p:sp>
        <p:nvSpPr>
          <p:cNvPr id="103428" name="Text Placeholder 12492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547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5475" name="Slide Image Placeholder 125952"/>
          <p:cNvSpPr>
            <a:spLocks noGrp="1"/>
          </p:cNvSpPr>
          <p:nvPr>
            <p:ph type="sldImg"/>
          </p:nvPr>
        </p:nvSpPr>
        <p:spPr>
          <a:xfrm>
            <a:off x="1143000" y="685800"/>
            <a:ext cx="4572000" cy="3429000"/>
          </a:xfrm>
          <a:solidFill>
            <a:srgbClr val="FFFFFF"/>
          </a:solidFill>
          <a:ln cap="flat"/>
        </p:spPr>
      </p:sp>
      <p:sp>
        <p:nvSpPr>
          <p:cNvPr id="105476" name="Text Placeholder 1259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75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7523" name="Slide Image Placeholder 126976"/>
          <p:cNvSpPr>
            <a:spLocks noGrp="1"/>
          </p:cNvSpPr>
          <p:nvPr>
            <p:ph type="sldImg"/>
          </p:nvPr>
        </p:nvSpPr>
        <p:spPr>
          <a:xfrm>
            <a:off x="1143000" y="685800"/>
            <a:ext cx="4572000" cy="3429000"/>
          </a:xfrm>
          <a:solidFill>
            <a:srgbClr val="FFFFFF"/>
          </a:solidFill>
          <a:ln cap="flat"/>
        </p:spPr>
      </p:sp>
      <p:sp>
        <p:nvSpPr>
          <p:cNvPr id="107524" name="Text Placeholder 12697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957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9571" name="Slide Image Placeholder 128000"/>
          <p:cNvSpPr>
            <a:spLocks noGrp="1"/>
          </p:cNvSpPr>
          <p:nvPr>
            <p:ph type="sldImg"/>
          </p:nvPr>
        </p:nvSpPr>
        <p:spPr>
          <a:xfrm>
            <a:off x="1143000" y="685800"/>
            <a:ext cx="4572000" cy="3429000"/>
          </a:xfrm>
          <a:solidFill>
            <a:srgbClr val="FFFFFF"/>
          </a:solidFill>
          <a:ln cap="flat"/>
        </p:spPr>
      </p:sp>
      <p:sp>
        <p:nvSpPr>
          <p:cNvPr id="109572" name="Text Placeholder 12800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16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1619" name="Slide Image Placeholder 129024"/>
          <p:cNvSpPr>
            <a:spLocks noGrp="1"/>
          </p:cNvSpPr>
          <p:nvPr>
            <p:ph type="sldImg"/>
          </p:nvPr>
        </p:nvSpPr>
        <p:spPr>
          <a:xfrm>
            <a:off x="1143000" y="685800"/>
            <a:ext cx="4572000" cy="3429000"/>
          </a:xfrm>
          <a:solidFill>
            <a:srgbClr val="FFFFFF"/>
          </a:solidFill>
          <a:ln cap="flat"/>
        </p:spPr>
      </p:sp>
      <p:sp>
        <p:nvSpPr>
          <p:cNvPr id="111620" name="Text Placeholder 12902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36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3667" name="Slide Image Placeholder 130048"/>
          <p:cNvSpPr>
            <a:spLocks noGrp="1"/>
          </p:cNvSpPr>
          <p:nvPr>
            <p:ph type="sldImg"/>
          </p:nvPr>
        </p:nvSpPr>
        <p:spPr>
          <a:xfrm>
            <a:off x="1143000" y="685800"/>
            <a:ext cx="4572000" cy="3429000"/>
          </a:xfrm>
          <a:solidFill>
            <a:srgbClr val="FFFFFF"/>
          </a:solidFill>
          <a:ln cap="flat"/>
        </p:spPr>
      </p:sp>
      <p:sp>
        <p:nvSpPr>
          <p:cNvPr id="113668" name="Text Placeholder 1300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57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5715" name="Slide Image Placeholder 131072"/>
          <p:cNvSpPr>
            <a:spLocks noGrp="1"/>
          </p:cNvSpPr>
          <p:nvPr>
            <p:ph type="sldImg"/>
          </p:nvPr>
        </p:nvSpPr>
        <p:spPr>
          <a:xfrm>
            <a:off x="1143000" y="685800"/>
            <a:ext cx="4572000" cy="3429000"/>
          </a:xfrm>
          <a:solidFill>
            <a:srgbClr val="FFFFFF"/>
          </a:solidFill>
          <a:ln cap="flat"/>
        </p:spPr>
      </p:sp>
      <p:sp>
        <p:nvSpPr>
          <p:cNvPr id="115716" name="Text Placeholder 1310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315" name="Slide Image Placeholder 82944"/>
          <p:cNvSpPr>
            <a:spLocks noGrp="1"/>
          </p:cNvSpPr>
          <p:nvPr>
            <p:ph type="sldImg"/>
          </p:nvPr>
        </p:nvSpPr>
        <p:spPr>
          <a:xfrm>
            <a:off x="1143000" y="685800"/>
            <a:ext cx="4572000" cy="3429000"/>
          </a:xfrm>
          <a:solidFill>
            <a:srgbClr val="FFFFFF"/>
          </a:solidFill>
          <a:ln cap="flat"/>
        </p:spPr>
      </p:sp>
      <p:sp>
        <p:nvSpPr>
          <p:cNvPr id="13316" name="Text Placeholder 829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981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9811" name="Slide Image Placeholder 133120"/>
          <p:cNvSpPr>
            <a:spLocks noGrp="1"/>
          </p:cNvSpPr>
          <p:nvPr>
            <p:ph type="sldImg"/>
          </p:nvPr>
        </p:nvSpPr>
        <p:spPr>
          <a:xfrm>
            <a:off x="1143000" y="685800"/>
            <a:ext cx="4572000" cy="3429000"/>
          </a:xfrm>
          <a:solidFill>
            <a:srgbClr val="FFFFFF"/>
          </a:solidFill>
          <a:ln cap="flat"/>
        </p:spPr>
      </p:sp>
      <p:sp>
        <p:nvSpPr>
          <p:cNvPr id="119812" name="Text Placeholder 1331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18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1859" name="Slide Image Placeholder 134144"/>
          <p:cNvSpPr>
            <a:spLocks noGrp="1"/>
          </p:cNvSpPr>
          <p:nvPr>
            <p:ph type="sldImg"/>
          </p:nvPr>
        </p:nvSpPr>
        <p:spPr>
          <a:xfrm>
            <a:off x="1143000" y="685800"/>
            <a:ext cx="4572000" cy="3429000"/>
          </a:xfrm>
          <a:solidFill>
            <a:srgbClr val="FFFFFF"/>
          </a:solidFill>
          <a:ln cap="flat"/>
        </p:spPr>
      </p:sp>
      <p:sp>
        <p:nvSpPr>
          <p:cNvPr id="121860" name="Text Placeholder 1341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18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1859" name="Slide Image Placeholder 134144"/>
          <p:cNvSpPr>
            <a:spLocks noGrp="1"/>
          </p:cNvSpPr>
          <p:nvPr>
            <p:ph type="sldImg"/>
          </p:nvPr>
        </p:nvSpPr>
        <p:spPr>
          <a:xfrm>
            <a:off x="1143000" y="685800"/>
            <a:ext cx="4572000" cy="3429000"/>
          </a:xfrm>
          <a:solidFill>
            <a:srgbClr val="FFFFFF"/>
          </a:solidFill>
          <a:ln cap="flat"/>
        </p:spPr>
      </p:sp>
      <p:sp>
        <p:nvSpPr>
          <p:cNvPr id="121860" name="Text Placeholder 1341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390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3907" name="Slide Image Placeholder 135168"/>
          <p:cNvSpPr>
            <a:spLocks noGrp="1"/>
          </p:cNvSpPr>
          <p:nvPr>
            <p:ph type="sldImg"/>
          </p:nvPr>
        </p:nvSpPr>
        <p:spPr>
          <a:xfrm>
            <a:off x="1143000" y="685800"/>
            <a:ext cx="4572000" cy="3429000"/>
          </a:xfrm>
          <a:solidFill>
            <a:srgbClr val="FFFFFF"/>
          </a:solidFill>
          <a:ln cap="flat"/>
        </p:spPr>
      </p:sp>
      <p:sp>
        <p:nvSpPr>
          <p:cNvPr id="123908" name="Text Placeholder 13516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59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5955" name="Slide Image Placeholder 136192"/>
          <p:cNvSpPr>
            <a:spLocks noGrp="1"/>
          </p:cNvSpPr>
          <p:nvPr>
            <p:ph type="sldImg"/>
          </p:nvPr>
        </p:nvSpPr>
        <p:spPr>
          <a:xfrm>
            <a:off x="1143000" y="685800"/>
            <a:ext cx="4572000" cy="3429000"/>
          </a:xfrm>
          <a:solidFill>
            <a:srgbClr val="FFFFFF"/>
          </a:solidFill>
          <a:ln cap="flat"/>
        </p:spPr>
      </p:sp>
      <p:sp>
        <p:nvSpPr>
          <p:cNvPr id="125956" name="Text Placeholder 13619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800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8003" name="Slide Image Placeholder 137216"/>
          <p:cNvSpPr>
            <a:spLocks noGrp="1"/>
          </p:cNvSpPr>
          <p:nvPr>
            <p:ph type="sldImg"/>
          </p:nvPr>
        </p:nvSpPr>
        <p:spPr>
          <a:xfrm>
            <a:off x="1143000" y="685800"/>
            <a:ext cx="4572000" cy="3429000"/>
          </a:xfrm>
          <a:solidFill>
            <a:srgbClr val="FFFFFF"/>
          </a:solidFill>
          <a:ln cap="flat"/>
        </p:spPr>
      </p:sp>
      <p:sp>
        <p:nvSpPr>
          <p:cNvPr id="128004" name="Text Placeholder 13721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00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0051" name="Slide Image Placeholder 138240"/>
          <p:cNvSpPr>
            <a:spLocks noGrp="1"/>
          </p:cNvSpPr>
          <p:nvPr>
            <p:ph type="sldImg"/>
          </p:nvPr>
        </p:nvSpPr>
        <p:spPr>
          <a:xfrm>
            <a:off x="1143000" y="685800"/>
            <a:ext cx="4572000" cy="3429000"/>
          </a:xfrm>
          <a:solidFill>
            <a:srgbClr val="FFFFFF"/>
          </a:solidFill>
          <a:ln cap="flat"/>
        </p:spPr>
      </p:sp>
      <p:sp>
        <p:nvSpPr>
          <p:cNvPr id="130052" name="Text Placeholder 13824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20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2099" name="Slide Image Placeholder 139264"/>
          <p:cNvSpPr>
            <a:spLocks noGrp="1"/>
          </p:cNvSpPr>
          <p:nvPr>
            <p:ph type="sldImg"/>
          </p:nvPr>
        </p:nvSpPr>
        <p:spPr>
          <a:xfrm>
            <a:off x="1143000" y="685800"/>
            <a:ext cx="4572000" cy="3429000"/>
          </a:xfrm>
          <a:solidFill>
            <a:srgbClr val="FFFFFF"/>
          </a:solidFill>
          <a:ln cap="flat"/>
        </p:spPr>
      </p:sp>
      <p:sp>
        <p:nvSpPr>
          <p:cNvPr id="132100" name="Text Placeholder 1392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619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6195" name="Slide Image Placeholder 141312"/>
          <p:cNvSpPr>
            <a:spLocks noGrp="1"/>
          </p:cNvSpPr>
          <p:nvPr>
            <p:ph type="sldImg"/>
          </p:nvPr>
        </p:nvSpPr>
        <p:spPr>
          <a:xfrm>
            <a:off x="1143000" y="685800"/>
            <a:ext cx="4572000" cy="3429000"/>
          </a:xfrm>
          <a:solidFill>
            <a:srgbClr val="FFFFFF"/>
          </a:solidFill>
          <a:ln cap="flat"/>
        </p:spPr>
      </p:sp>
      <p:sp>
        <p:nvSpPr>
          <p:cNvPr id="136196" name="Text Placeholder 14131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824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8243" name="Slide Image Placeholder 142336"/>
          <p:cNvSpPr>
            <a:spLocks noGrp="1"/>
          </p:cNvSpPr>
          <p:nvPr>
            <p:ph type="sldImg"/>
          </p:nvPr>
        </p:nvSpPr>
        <p:spPr>
          <a:xfrm>
            <a:off x="1143000" y="685800"/>
            <a:ext cx="4572000" cy="3429000"/>
          </a:xfrm>
          <a:solidFill>
            <a:srgbClr val="FFFFFF"/>
          </a:solidFill>
          <a:ln cap="flat"/>
        </p:spPr>
      </p:sp>
      <p:sp>
        <p:nvSpPr>
          <p:cNvPr id="138244" name="Text Placeholder 1423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029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0291" name="Slide Image Placeholder 143360"/>
          <p:cNvSpPr>
            <a:spLocks noGrp="1"/>
          </p:cNvSpPr>
          <p:nvPr>
            <p:ph type="sldImg"/>
          </p:nvPr>
        </p:nvSpPr>
        <p:spPr>
          <a:xfrm>
            <a:off x="1143000" y="685800"/>
            <a:ext cx="4572000" cy="3429000"/>
          </a:xfrm>
          <a:solidFill>
            <a:srgbClr val="FFFFFF"/>
          </a:solidFill>
          <a:ln cap="flat"/>
        </p:spPr>
      </p:sp>
      <p:sp>
        <p:nvSpPr>
          <p:cNvPr id="140292" name="Text Placeholder 1433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233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2339" name="Slide Image Placeholder 144384"/>
          <p:cNvSpPr>
            <a:spLocks noGrp="1"/>
          </p:cNvSpPr>
          <p:nvPr>
            <p:ph type="sldImg"/>
          </p:nvPr>
        </p:nvSpPr>
        <p:spPr>
          <a:xfrm>
            <a:off x="1143000" y="685800"/>
            <a:ext cx="4572000" cy="3429000"/>
          </a:xfrm>
          <a:solidFill>
            <a:srgbClr val="FFFFFF"/>
          </a:solidFill>
          <a:ln cap="flat"/>
        </p:spPr>
      </p:sp>
      <p:sp>
        <p:nvSpPr>
          <p:cNvPr id="142340" name="Text Placeholder 14438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438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4387" name="Slide Image Placeholder 145408"/>
          <p:cNvSpPr>
            <a:spLocks noGrp="1"/>
          </p:cNvSpPr>
          <p:nvPr>
            <p:ph type="sldImg"/>
          </p:nvPr>
        </p:nvSpPr>
        <p:spPr>
          <a:xfrm>
            <a:off x="1143000" y="685800"/>
            <a:ext cx="4572000" cy="3429000"/>
          </a:xfrm>
          <a:solidFill>
            <a:srgbClr val="FFFFFF"/>
          </a:solidFill>
          <a:ln cap="flat"/>
        </p:spPr>
      </p:sp>
      <p:sp>
        <p:nvSpPr>
          <p:cNvPr id="144388" name="Text Placeholder 14540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64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6435" name="Slide Image Placeholder 146432"/>
          <p:cNvSpPr>
            <a:spLocks noGrp="1"/>
          </p:cNvSpPr>
          <p:nvPr>
            <p:ph type="sldImg"/>
          </p:nvPr>
        </p:nvSpPr>
        <p:spPr>
          <a:xfrm>
            <a:off x="1143000" y="685800"/>
            <a:ext cx="4572000" cy="3429000"/>
          </a:xfrm>
          <a:solidFill>
            <a:srgbClr val="FFFFFF"/>
          </a:solidFill>
          <a:ln cap="flat"/>
        </p:spPr>
      </p:sp>
      <p:sp>
        <p:nvSpPr>
          <p:cNvPr id="146436" name="Text Placeholder 1464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84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8483" name="Slide Image Placeholder 147456"/>
          <p:cNvSpPr>
            <a:spLocks noGrp="1"/>
          </p:cNvSpPr>
          <p:nvPr>
            <p:ph type="sldImg"/>
          </p:nvPr>
        </p:nvSpPr>
        <p:spPr>
          <a:xfrm>
            <a:off x="1143000" y="685800"/>
            <a:ext cx="4572000" cy="3429000"/>
          </a:xfrm>
          <a:solidFill>
            <a:srgbClr val="FFFFFF"/>
          </a:solidFill>
          <a:ln cap="flat"/>
        </p:spPr>
      </p:sp>
      <p:sp>
        <p:nvSpPr>
          <p:cNvPr id="148484" name="Text Placeholder 1474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64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6435" name="Slide Image Placeholder 146432"/>
          <p:cNvSpPr>
            <a:spLocks noGrp="1"/>
          </p:cNvSpPr>
          <p:nvPr>
            <p:ph type="sldImg"/>
          </p:nvPr>
        </p:nvSpPr>
        <p:spPr>
          <a:xfrm>
            <a:off x="1143000" y="685800"/>
            <a:ext cx="4572000" cy="3429000"/>
          </a:xfrm>
          <a:solidFill>
            <a:srgbClr val="FFFFFF"/>
          </a:solidFill>
          <a:ln cap="flat"/>
        </p:spPr>
      </p:sp>
      <p:sp>
        <p:nvSpPr>
          <p:cNvPr id="146436" name="Text Placeholder 1464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84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8483" name="Slide Image Placeholder 147456"/>
          <p:cNvSpPr>
            <a:spLocks noGrp="1"/>
          </p:cNvSpPr>
          <p:nvPr>
            <p:ph type="sldImg"/>
          </p:nvPr>
        </p:nvSpPr>
        <p:spPr>
          <a:xfrm>
            <a:off x="1143000" y="685800"/>
            <a:ext cx="4572000" cy="3429000"/>
          </a:xfrm>
          <a:solidFill>
            <a:srgbClr val="FFFFFF"/>
          </a:solidFill>
          <a:ln cap="flat"/>
        </p:spPr>
      </p:sp>
      <p:sp>
        <p:nvSpPr>
          <p:cNvPr id="148484" name="Text Placeholder 1474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88064"/>
          <p:cNvSpPr>
            <a:spLocks noGrp="1"/>
          </p:cNvSpPr>
          <p:nvPr>
            <p:ph type="sldImg"/>
          </p:nvPr>
        </p:nvSpPr>
        <p:spPr>
          <a:xfrm>
            <a:off x="1143000" y="685800"/>
            <a:ext cx="4572000" cy="3429000"/>
          </a:xfrm>
          <a:solidFill>
            <a:srgbClr val="FFFFFF"/>
          </a:solidFill>
          <a:ln cap="flat"/>
        </p:spPr>
      </p:sp>
      <p:sp>
        <p:nvSpPr>
          <p:cNvPr id="23556" name="Text Placeholder 880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84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8483" name="Slide Image Placeholder 147456"/>
          <p:cNvSpPr>
            <a:spLocks noGrp="1"/>
          </p:cNvSpPr>
          <p:nvPr>
            <p:ph type="sldImg"/>
          </p:nvPr>
        </p:nvSpPr>
        <p:spPr>
          <a:xfrm>
            <a:off x="1143000" y="685800"/>
            <a:ext cx="4572000" cy="3429000"/>
          </a:xfrm>
          <a:solidFill>
            <a:srgbClr val="FFFFFF"/>
          </a:solidFill>
          <a:ln cap="flat"/>
        </p:spPr>
      </p:sp>
      <p:sp>
        <p:nvSpPr>
          <p:cNvPr id="148484" name="Text Placeholder 1474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9219" name="Slide Image Placeholder 57344"/>
          <p:cNvSpPr txBox="1">
            <a:spLocks noGrp="1"/>
          </p:cNvSpPr>
          <p:nvPr>
            <p:ph type="sldImg"/>
          </p:nvPr>
        </p:nvSpPr>
        <p:spPr>
          <a:xfrm>
            <a:off x="1143000" y="685800"/>
            <a:ext cx="4572000" cy="3429000"/>
          </a:xfrm>
          <a:solidFill>
            <a:srgbClr val="FFFFFF"/>
          </a:solidFill>
          <a:ln cap="flat"/>
        </p:spPr>
      </p:sp>
      <p:sp>
        <p:nvSpPr>
          <p:cNvPr id="9220" name="Text Placeholder 5734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11267" name="Slide Image Placeholder 58368"/>
          <p:cNvSpPr txBox="1">
            <a:spLocks noGrp="1"/>
          </p:cNvSpPr>
          <p:nvPr>
            <p:ph type="sldImg"/>
          </p:nvPr>
        </p:nvSpPr>
        <p:spPr>
          <a:xfrm>
            <a:off x="1143000" y="685800"/>
            <a:ext cx="4572000" cy="3429000"/>
          </a:xfrm>
          <a:solidFill>
            <a:srgbClr val="FFFFFF"/>
          </a:solidFill>
          <a:ln cap="flat"/>
        </p:spPr>
      </p:sp>
      <p:sp>
        <p:nvSpPr>
          <p:cNvPr id="11268" name="Text Placeholder 5836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13315" name="Slide Image Placeholder 59392"/>
          <p:cNvSpPr txBox="1">
            <a:spLocks noGrp="1"/>
          </p:cNvSpPr>
          <p:nvPr>
            <p:ph type="sldImg"/>
          </p:nvPr>
        </p:nvSpPr>
        <p:spPr>
          <a:xfrm>
            <a:off x="1143000" y="685800"/>
            <a:ext cx="4572000" cy="3429000"/>
          </a:xfrm>
          <a:solidFill>
            <a:srgbClr val="FFFFFF"/>
          </a:solidFill>
          <a:ln cap="flat"/>
        </p:spPr>
      </p:sp>
      <p:sp>
        <p:nvSpPr>
          <p:cNvPr id="13316" name="Text Placeholder 5939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36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15363" name="Slide Image Placeholder 60416"/>
          <p:cNvSpPr txBox="1">
            <a:spLocks noGrp="1"/>
          </p:cNvSpPr>
          <p:nvPr>
            <p:ph type="sldImg"/>
          </p:nvPr>
        </p:nvSpPr>
        <p:spPr>
          <a:xfrm>
            <a:off x="1143000" y="685800"/>
            <a:ext cx="4572000" cy="3429000"/>
          </a:xfrm>
          <a:solidFill>
            <a:srgbClr val="FFFFFF"/>
          </a:solidFill>
          <a:ln cap="flat"/>
        </p:spPr>
      </p:sp>
      <p:sp>
        <p:nvSpPr>
          <p:cNvPr id="15364" name="Text Placeholder 6041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741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17411" name="Slide Image Placeholder 61440"/>
          <p:cNvSpPr txBox="1">
            <a:spLocks noGrp="1"/>
          </p:cNvSpPr>
          <p:nvPr>
            <p:ph type="sldImg"/>
          </p:nvPr>
        </p:nvSpPr>
        <p:spPr>
          <a:xfrm>
            <a:off x="1143000" y="685800"/>
            <a:ext cx="4572000" cy="3429000"/>
          </a:xfrm>
          <a:solidFill>
            <a:srgbClr val="FFFFFF"/>
          </a:solidFill>
          <a:ln cap="flat"/>
        </p:spPr>
      </p:sp>
      <p:sp>
        <p:nvSpPr>
          <p:cNvPr id="17412" name="Text Placeholder 6144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150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1507" name="Slide Image Placeholder 63488"/>
          <p:cNvSpPr txBox="1">
            <a:spLocks noGrp="1"/>
          </p:cNvSpPr>
          <p:nvPr>
            <p:ph type="sldImg"/>
          </p:nvPr>
        </p:nvSpPr>
        <p:spPr>
          <a:xfrm>
            <a:off x="1143000" y="685800"/>
            <a:ext cx="4572000" cy="3429000"/>
          </a:xfrm>
          <a:solidFill>
            <a:srgbClr val="FFFFFF"/>
          </a:solidFill>
          <a:ln cap="flat"/>
        </p:spPr>
      </p:sp>
      <p:sp>
        <p:nvSpPr>
          <p:cNvPr id="21508" name="Text Placeholder 6348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3555" name="Slide Image Placeholder 64512"/>
          <p:cNvSpPr txBox="1">
            <a:spLocks noGrp="1"/>
          </p:cNvSpPr>
          <p:nvPr>
            <p:ph type="sldImg"/>
          </p:nvPr>
        </p:nvSpPr>
        <p:spPr>
          <a:xfrm>
            <a:off x="1143000" y="685800"/>
            <a:ext cx="4572000" cy="3429000"/>
          </a:xfrm>
          <a:solidFill>
            <a:srgbClr val="FFFFFF"/>
          </a:solidFill>
          <a:ln cap="flat"/>
        </p:spPr>
      </p:sp>
      <p:sp>
        <p:nvSpPr>
          <p:cNvPr id="23556" name="Text Placeholder 6451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560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5603" name="Slide Image Placeholder 65536"/>
          <p:cNvSpPr txBox="1">
            <a:spLocks noGrp="1"/>
          </p:cNvSpPr>
          <p:nvPr>
            <p:ph type="sldImg"/>
          </p:nvPr>
        </p:nvSpPr>
        <p:spPr>
          <a:xfrm>
            <a:off x="1143000" y="685800"/>
            <a:ext cx="4572000" cy="3429000"/>
          </a:xfrm>
          <a:solidFill>
            <a:srgbClr val="FFFFFF"/>
          </a:solidFill>
          <a:ln cap="flat"/>
        </p:spPr>
      </p:sp>
      <p:sp>
        <p:nvSpPr>
          <p:cNvPr id="25604" name="Text Placeholder 6553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7651" name="Slide Image Placeholder 66560"/>
          <p:cNvSpPr txBox="1">
            <a:spLocks noGrp="1"/>
          </p:cNvSpPr>
          <p:nvPr>
            <p:ph type="sldImg"/>
          </p:nvPr>
        </p:nvSpPr>
        <p:spPr>
          <a:xfrm>
            <a:off x="1143000" y="685800"/>
            <a:ext cx="4572000" cy="3429000"/>
          </a:xfrm>
          <a:solidFill>
            <a:srgbClr val="FFFFFF"/>
          </a:solidFill>
          <a:ln cap="flat"/>
        </p:spPr>
      </p:sp>
      <p:sp>
        <p:nvSpPr>
          <p:cNvPr id="27652" name="Text Placeholder 6656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7651" name="Slide Image Placeholder 91136"/>
          <p:cNvSpPr>
            <a:spLocks noGrp="1"/>
          </p:cNvSpPr>
          <p:nvPr>
            <p:ph type="sldImg"/>
          </p:nvPr>
        </p:nvSpPr>
        <p:spPr>
          <a:xfrm>
            <a:off x="1143000" y="685800"/>
            <a:ext cx="4572000" cy="3429000"/>
          </a:xfrm>
          <a:solidFill>
            <a:srgbClr val="FFFFFF"/>
          </a:solidFill>
          <a:ln cap="flat"/>
        </p:spPr>
      </p:sp>
      <p:sp>
        <p:nvSpPr>
          <p:cNvPr id="27652" name="Text Placeholder 911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7651" name="Slide Image Placeholder 66560"/>
          <p:cNvSpPr txBox="1">
            <a:spLocks noGrp="1"/>
          </p:cNvSpPr>
          <p:nvPr>
            <p:ph type="sldImg"/>
          </p:nvPr>
        </p:nvSpPr>
        <p:spPr>
          <a:xfrm>
            <a:off x="1143000" y="685800"/>
            <a:ext cx="4572000" cy="3429000"/>
          </a:xfrm>
          <a:solidFill>
            <a:srgbClr val="FFFFFF"/>
          </a:solidFill>
          <a:ln cap="flat"/>
        </p:spPr>
      </p:sp>
      <p:sp>
        <p:nvSpPr>
          <p:cNvPr id="27652" name="Text Placeholder 6656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969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29699" name="Slide Image Placeholder 67584"/>
          <p:cNvSpPr txBox="1">
            <a:spLocks noGrp="1"/>
          </p:cNvSpPr>
          <p:nvPr>
            <p:ph type="sldImg"/>
          </p:nvPr>
        </p:nvSpPr>
        <p:spPr>
          <a:xfrm>
            <a:off x="1143000" y="685800"/>
            <a:ext cx="4572000" cy="3429000"/>
          </a:xfrm>
          <a:solidFill>
            <a:srgbClr val="FFFFFF"/>
          </a:solidFill>
          <a:ln cap="flat"/>
        </p:spPr>
      </p:sp>
      <p:sp>
        <p:nvSpPr>
          <p:cNvPr id="29700" name="Text Placeholder 6758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174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31747" name="Slide Image Placeholder 68608"/>
          <p:cNvSpPr txBox="1">
            <a:spLocks noGrp="1"/>
          </p:cNvSpPr>
          <p:nvPr>
            <p:ph type="sldImg"/>
          </p:nvPr>
        </p:nvSpPr>
        <p:spPr>
          <a:xfrm>
            <a:off x="1143000" y="685800"/>
            <a:ext cx="4572000" cy="3429000"/>
          </a:xfrm>
          <a:solidFill>
            <a:srgbClr val="FFFFFF"/>
          </a:solidFill>
          <a:ln cap="flat"/>
        </p:spPr>
      </p:sp>
      <p:sp>
        <p:nvSpPr>
          <p:cNvPr id="31748" name="Text Placeholder 6860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379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33795" name="Slide Image Placeholder 69632"/>
          <p:cNvSpPr txBox="1">
            <a:spLocks noGrp="1"/>
          </p:cNvSpPr>
          <p:nvPr>
            <p:ph type="sldImg"/>
          </p:nvPr>
        </p:nvSpPr>
        <p:spPr>
          <a:xfrm>
            <a:off x="1143000" y="685800"/>
            <a:ext cx="4572000" cy="3429000"/>
          </a:xfrm>
          <a:solidFill>
            <a:srgbClr val="FFFFFF"/>
          </a:solidFill>
          <a:ln cap="flat"/>
        </p:spPr>
      </p:sp>
      <p:sp>
        <p:nvSpPr>
          <p:cNvPr id="33796" name="Text Placeholder 6963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584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35843" name="Slide Image Placeholder 70656"/>
          <p:cNvSpPr txBox="1">
            <a:spLocks noGrp="1"/>
          </p:cNvSpPr>
          <p:nvPr>
            <p:ph type="sldImg"/>
          </p:nvPr>
        </p:nvSpPr>
        <p:spPr>
          <a:xfrm>
            <a:off x="1143000" y="685800"/>
            <a:ext cx="4572000" cy="3429000"/>
          </a:xfrm>
          <a:solidFill>
            <a:srgbClr val="FFFFFF"/>
          </a:solidFill>
          <a:ln cap="flat"/>
        </p:spPr>
      </p:sp>
      <p:sp>
        <p:nvSpPr>
          <p:cNvPr id="35844" name="Text Placeholder 7065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789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37891" name="Slide Image Placeholder 71680"/>
          <p:cNvSpPr txBox="1">
            <a:spLocks noGrp="1"/>
          </p:cNvSpPr>
          <p:nvPr>
            <p:ph type="sldImg"/>
          </p:nvPr>
        </p:nvSpPr>
        <p:spPr>
          <a:xfrm>
            <a:off x="1143000" y="685800"/>
            <a:ext cx="4572000" cy="3429000"/>
          </a:xfrm>
          <a:solidFill>
            <a:srgbClr val="FFFFFF"/>
          </a:solidFill>
          <a:ln cap="flat"/>
        </p:spPr>
      </p:sp>
      <p:sp>
        <p:nvSpPr>
          <p:cNvPr id="37892" name="Text Placeholder 7168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993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39939" name="Slide Image Placeholder 72704"/>
          <p:cNvSpPr txBox="1">
            <a:spLocks noGrp="1"/>
          </p:cNvSpPr>
          <p:nvPr>
            <p:ph type="sldImg"/>
          </p:nvPr>
        </p:nvSpPr>
        <p:spPr>
          <a:xfrm>
            <a:off x="1143000" y="685800"/>
            <a:ext cx="4572000" cy="3429000"/>
          </a:xfrm>
          <a:solidFill>
            <a:srgbClr val="FFFFFF"/>
          </a:solidFill>
          <a:ln cap="flat"/>
        </p:spPr>
      </p:sp>
      <p:sp>
        <p:nvSpPr>
          <p:cNvPr id="39940" name="Text Placeholder 7270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19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41987" name="Slide Image Placeholder 73728"/>
          <p:cNvSpPr txBox="1">
            <a:spLocks noGrp="1"/>
          </p:cNvSpPr>
          <p:nvPr>
            <p:ph type="sldImg"/>
          </p:nvPr>
        </p:nvSpPr>
        <p:spPr>
          <a:xfrm>
            <a:off x="1143000" y="685800"/>
            <a:ext cx="4572000" cy="3429000"/>
          </a:xfrm>
          <a:solidFill>
            <a:srgbClr val="FFFFFF"/>
          </a:solidFill>
          <a:ln cap="flat"/>
        </p:spPr>
      </p:sp>
      <p:sp>
        <p:nvSpPr>
          <p:cNvPr id="41988" name="Text Placeholder 7372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403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44035" name="Slide Image Placeholder 74752"/>
          <p:cNvSpPr txBox="1">
            <a:spLocks noGrp="1"/>
          </p:cNvSpPr>
          <p:nvPr>
            <p:ph type="sldImg"/>
          </p:nvPr>
        </p:nvSpPr>
        <p:spPr>
          <a:xfrm>
            <a:off x="1143000" y="685800"/>
            <a:ext cx="4572000" cy="3429000"/>
          </a:xfrm>
          <a:solidFill>
            <a:srgbClr val="FFFFFF"/>
          </a:solidFill>
          <a:ln cap="flat"/>
        </p:spPr>
      </p:sp>
      <p:sp>
        <p:nvSpPr>
          <p:cNvPr id="44036" name="Text Placeholder 7475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608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46083" name="Slide Image Placeholder 75776"/>
          <p:cNvSpPr txBox="1">
            <a:spLocks noGrp="1"/>
          </p:cNvSpPr>
          <p:nvPr>
            <p:ph type="sldImg"/>
          </p:nvPr>
        </p:nvSpPr>
        <p:spPr>
          <a:xfrm>
            <a:off x="1143000" y="685800"/>
            <a:ext cx="4572000" cy="3429000"/>
          </a:xfrm>
          <a:solidFill>
            <a:srgbClr val="FFFFFF"/>
          </a:solidFill>
          <a:ln cap="flat"/>
        </p:spPr>
      </p:sp>
      <p:sp>
        <p:nvSpPr>
          <p:cNvPr id="46084" name="Text Placeholder 7577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88064"/>
          <p:cNvSpPr>
            <a:spLocks noGrp="1"/>
          </p:cNvSpPr>
          <p:nvPr>
            <p:ph type="sldImg"/>
          </p:nvPr>
        </p:nvSpPr>
        <p:spPr>
          <a:xfrm>
            <a:off x="1143000" y="685800"/>
            <a:ext cx="4572000" cy="3429000"/>
          </a:xfrm>
          <a:solidFill>
            <a:srgbClr val="FFFFFF"/>
          </a:solidFill>
          <a:ln cap="flat"/>
        </p:spPr>
      </p:sp>
      <p:sp>
        <p:nvSpPr>
          <p:cNvPr id="23556" name="Text Placeholder 880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813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48131" name="Slide Image Placeholder 76800"/>
          <p:cNvSpPr txBox="1">
            <a:spLocks noGrp="1"/>
          </p:cNvSpPr>
          <p:nvPr>
            <p:ph type="sldImg"/>
          </p:nvPr>
        </p:nvSpPr>
        <p:spPr>
          <a:xfrm>
            <a:off x="1143000" y="685800"/>
            <a:ext cx="4572000" cy="3429000"/>
          </a:xfrm>
          <a:solidFill>
            <a:srgbClr val="FFFFFF"/>
          </a:solidFill>
          <a:ln cap="flat"/>
        </p:spPr>
      </p:sp>
      <p:sp>
        <p:nvSpPr>
          <p:cNvPr id="48132" name="Text Placeholder 7680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017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50179" name="Slide Image Placeholder 77824"/>
          <p:cNvSpPr txBox="1">
            <a:spLocks noGrp="1"/>
          </p:cNvSpPr>
          <p:nvPr>
            <p:ph type="sldImg"/>
          </p:nvPr>
        </p:nvSpPr>
        <p:spPr>
          <a:xfrm>
            <a:off x="1143000" y="685800"/>
            <a:ext cx="4572000" cy="3429000"/>
          </a:xfrm>
          <a:solidFill>
            <a:srgbClr val="FFFFFF"/>
          </a:solidFill>
          <a:ln cap="flat"/>
        </p:spPr>
      </p:sp>
      <p:sp>
        <p:nvSpPr>
          <p:cNvPr id="50180" name="Text Placeholder 7782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222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52227" name="Slide Image Placeholder 78848"/>
          <p:cNvSpPr txBox="1">
            <a:spLocks noGrp="1"/>
          </p:cNvSpPr>
          <p:nvPr>
            <p:ph type="sldImg"/>
          </p:nvPr>
        </p:nvSpPr>
        <p:spPr>
          <a:xfrm>
            <a:off x="1143000" y="685800"/>
            <a:ext cx="4572000" cy="3429000"/>
          </a:xfrm>
          <a:solidFill>
            <a:srgbClr val="FFFFFF"/>
          </a:solidFill>
          <a:ln cap="flat"/>
        </p:spPr>
      </p:sp>
      <p:sp>
        <p:nvSpPr>
          <p:cNvPr id="52228" name="Text Placeholder 78849"/>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427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54275" name="Slide Image Placeholder 79872"/>
          <p:cNvSpPr txBox="1">
            <a:spLocks noGrp="1"/>
          </p:cNvSpPr>
          <p:nvPr>
            <p:ph type="sldImg"/>
          </p:nvPr>
        </p:nvSpPr>
        <p:spPr>
          <a:xfrm>
            <a:off x="1143000" y="685800"/>
            <a:ext cx="4572000" cy="3429000"/>
          </a:xfrm>
          <a:solidFill>
            <a:srgbClr val="FFFFFF"/>
          </a:solidFill>
          <a:ln cap="flat"/>
        </p:spPr>
      </p:sp>
      <p:sp>
        <p:nvSpPr>
          <p:cNvPr id="54276" name="Text Placeholder 7987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632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56323" name="Slide Image Placeholder 80896"/>
          <p:cNvSpPr txBox="1">
            <a:spLocks noGrp="1"/>
          </p:cNvSpPr>
          <p:nvPr>
            <p:ph type="sldImg"/>
          </p:nvPr>
        </p:nvSpPr>
        <p:spPr>
          <a:xfrm>
            <a:off x="1143000" y="685800"/>
            <a:ext cx="4572000" cy="3429000"/>
          </a:xfrm>
          <a:solidFill>
            <a:srgbClr val="FFFFFF"/>
          </a:solidFill>
          <a:ln cap="flat"/>
        </p:spPr>
      </p:sp>
      <p:sp>
        <p:nvSpPr>
          <p:cNvPr id="56324" name="Text Placeholder 8089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837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58371" name="Slide Image Placeholder 81920"/>
          <p:cNvSpPr txBox="1">
            <a:spLocks noGrp="1"/>
          </p:cNvSpPr>
          <p:nvPr>
            <p:ph type="sldImg"/>
          </p:nvPr>
        </p:nvSpPr>
        <p:spPr>
          <a:xfrm>
            <a:off x="1143000" y="685800"/>
            <a:ext cx="4572000" cy="3429000"/>
          </a:xfrm>
          <a:solidFill>
            <a:srgbClr val="FFFFFF"/>
          </a:solidFill>
          <a:ln cap="flat"/>
        </p:spPr>
      </p:sp>
      <p:sp>
        <p:nvSpPr>
          <p:cNvPr id="58372" name="Text Placeholder 8192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041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60419" name="Slide Image Placeholder 82944"/>
          <p:cNvSpPr txBox="1">
            <a:spLocks noGrp="1"/>
          </p:cNvSpPr>
          <p:nvPr>
            <p:ph type="sldImg"/>
          </p:nvPr>
        </p:nvSpPr>
        <p:spPr>
          <a:xfrm>
            <a:off x="1143000" y="685800"/>
            <a:ext cx="4572000" cy="3429000"/>
          </a:xfrm>
          <a:solidFill>
            <a:srgbClr val="FFFFFF"/>
          </a:solidFill>
          <a:ln cap="flat"/>
        </p:spPr>
      </p:sp>
      <p:sp>
        <p:nvSpPr>
          <p:cNvPr id="60420" name="Text Placeholder 82945"/>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246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62467" name="Slide Image Placeholder 84992"/>
          <p:cNvSpPr txBox="1">
            <a:spLocks noGrp="1"/>
          </p:cNvSpPr>
          <p:nvPr>
            <p:ph type="sldImg"/>
          </p:nvPr>
        </p:nvSpPr>
        <p:spPr>
          <a:xfrm>
            <a:off x="1143000" y="685800"/>
            <a:ext cx="4572000" cy="3429000"/>
          </a:xfrm>
          <a:solidFill>
            <a:srgbClr val="FFFFFF"/>
          </a:solidFill>
          <a:ln cap="flat"/>
        </p:spPr>
      </p:sp>
      <p:sp>
        <p:nvSpPr>
          <p:cNvPr id="62468" name="Text Placeholder 84993"/>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451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64515" name="Slide Image Placeholder 86016"/>
          <p:cNvSpPr txBox="1">
            <a:spLocks noGrp="1"/>
          </p:cNvSpPr>
          <p:nvPr>
            <p:ph type="sldImg"/>
          </p:nvPr>
        </p:nvSpPr>
        <p:spPr>
          <a:xfrm>
            <a:off x="1143000" y="685800"/>
            <a:ext cx="4572000" cy="3429000"/>
          </a:xfrm>
          <a:solidFill>
            <a:srgbClr val="FFFFFF"/>
          </a:solidFill>
          <a:ln cap="flat"/>
        </p:spPr>
      </p:sp>
      <p:sp>
        <p:nvSpPr>
          <p:cNvPr id="64516" name="Text Placeholder 86017"/>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656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rPr>
            </a:fld>
            <a:endParaRPr lang="ru-RU" altLang="x-none" sz="1200" dirty="0" err="1">
              <a:latin typeface="Times New Roman" panose="02020603050405020304" pitchFamily="16" charset="0"/>
              <a:ea typeface="Arial Unicode MS" charset="0"/>
            </a:endParaRPr>
          </a:p>
        </p:txBody>
      </p:sp>
      <p:sp>
        <p:nvSpPr>
          <p:cNvPr id="66563" name="Slide Image Placeholder 87040"/>
          <p:cNvSpPr txBox="1">
            <a:spLocks noGrp="1"/>
          </p:cNvSpPr>
          <p:nvPr>
            <p:ph type="sldImg"/>
          </p:nvPr>
        </p:nvSpPr>
        <p:spPr>
          <a:xfrm>
            <a:off x="1143000" y="685800"/>
            <a:ext cx="4572000" cy="3429000"/>
          </a:xfrm>
          <a:solidFill>
            <a:srgbClr val="FFFFFF"/>
          </a:solidFill>
          <a:ln cap="flat"/>
        </p:spPr>
      </p:sp>
      <p:sp>
        <p:nvSpPr>
          <p:cNvPr id="66564" name="Text Placeholder 87041"/>
          <p:cNvSpPr txBox="1">
            <a:spLocks noGrp="1"/>
          </p:cNvSpPr>
          <p:nvPr>
            <p:ph type="body"/>
          </p:nvPr>
        </p:nvSpPr>
        <p:spPr>
          <a:xfrm>
            <a:off x="685800" y="4343400"/>
            <a:ext cx="5486400" cy="4114800"/>
          </a:xfrm>
        </p:spPr>
        <p:txBody>
          <a:bodyPr wrap="none" lIns="90000" tIns="46800" rIns="90000" bIns="46800" anchor="ctr" anchorCtr="0"/>
          <a:p>
            <a:pPr lvl="0"/>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2050" name="Group 2048"/>
          <p:cNvGrpSpPr/>
          <p:nvPr/>
        </p:nvGrpSpPr>
        <p:grpSpPr>
          <a:xfrm>
            <a:off x="0" y="927100"/>
            <a:ext cx="8988425" cy="4492625"/>
            <a:chOff x="0" y="584"/>
            <a:chExt cx="5662" cy="2830"/>
          </a:xfrm>
        </p:grpSpPr>
        <p:sp>
          <p:nvSpPr>
            <p:cNvPr id="2051" name="Rounded Rectangle 2049"/>
            <p:cNvSpPr/>
            <p:nvPr/>
          </p:nvSpPr>
          <p:spPr>
            <a:xfrm>
              <a:off x="432" y="1304"/>
              <a:ext cx="4654" cy="2110"/>
            </a:xfrm>
            <a:prstGeom prst="roundRect">
              <a:avLst>
                <a:gd name="adj" fmla="val 1666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2" name="Rectangles 2050"/>
            <p:cNvSpPr/>
            <p:nvPr/>
          </p:nvSpPr>
          <p:spPr>
            <a:xfrm>
              <a:off x="144" y="584"/>
              <a:ext cx="4510" cy="622"/>
            </a:xfrm>
            <a:prstGeom prst="rect">
              <a:avLst/>
            </a:prstGeom>
            <a:solidFill>
              <a:srgbClr val="FFFFFF"/>
            </a:solidFill>
            <a:ln w="5724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3" name="Freeform 2051"/>
            <p:cNvSpPr/>
            <p:nvPr/>
          </p:nvSpPr>
          <p:spPr>
            <a:xfrm>
              <a:off x="0" y="872"/>
              <a:ext cx="5662" cy="1150"/>
            </a:xfrm>
            <a:custGeom>
              <a:avLst/>
              <a:gdLst/>
              <a:ahLst/>
              <a:cxnLst>
                <a:cxn ang="0">
                  <a:pos x="0" y="0"/>
                </a:cxn>
                <a:cxn ang="0">
                  <a:pos x="6902408" y="0"/>
                </a:cxn>
                <a:cxn ang="0">
                  <a:pos x="7685207" y="785242"/>
                </a:cxn>
                <a:cxn ang="0">
                  <a:pos x="6903952" y="1567867"/>
                </a:cxn>
                <a:cxn ang="0">
                  <a:pos x="0" y="1567867"/>
                </a:cxn>
              </a:cxnLst>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rgbClr val="6666CC"/>
            </a:solidFill>
            <a:ln w="9525">
              <a:noFill/>
            </a:ln>
          </p:spPr>
          <p:txBody>
            <a:bodyPr/>
            <a:p>
              <a:endParaRPr lang="en-US"/>
            </a:p>
          </p:txBody>
        </p:sp>
        <p:sp>
          <p:nvSpPr>
            <p:cNvPr id="2054" name="Straight Connector 2052"/>
            <p:cNvSpPr/>
            <p:nvPr/>
          </p:nvSpPr>
          <p:spPr>
            <a:xfrm>
              <a:off x="0" y="1928"/>
              <a:ext cx="5230" cy="0"/>
            </a:xfrm>
            <a:prstGeom prst="line">
              <a:avLst/>
            </a:prstGeom>
            <a:ln w="50760" cap="sq" cmpd="sng">
              <a:solidFill>
                <a:srgbClr val="FFFFFF"/>
              </a:solidFill>
              <a:prstDash val="solid"/>
              <a:miter/>
              <a:headEnd type="none" w="med" len="med"/>
              <a:tailEnd type="none" w="med" len="med"/>
            </a:ln>
          </p:spPr>
        </p:sp>
      </p:grpSp>
      <p:sp>
        <p:nvSpPr>
          <p:cNvPr id="2055" name="Title 2053"/>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2056" name="Text Placeholder 2054"/>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2057" name="Text Box 2055"/>
          <p:cNvSpPr txBox="1"/>
          <p:nvPr/>
        </p:nvSpPr>
        <p:spPr>
          <a:xfrm>
            <a:off x="457200" y="6248400"/>
            <a:ext cx="2133600" cy="471488"/>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058" name="Text Box 2056"/>
          <p:cNvSpPr txBox="1"/>
          <p:nvPr/>
        </p:nvSpPr>
        <p:spPr>
          <a:xfrm>
            <a:off x="3124200" y="6253163"/>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2057"/>
          <p:cNvSpPr>
            <a:spLocks noGrp="1"/>
          </p:cNvSpPr>
          <p:nvPr>
            <p:ph type="sldNum"/>
          </p:nvPr>
        </p:nvSpPr>
        <p:spPr>
          <a:xfrm>
            <a:off x="6553200" y="6248400"/>
            <a:ext cx="2130425" cy="468313"/>
          </a:xfrm>
          <a:prstGeom prst="rect">
            <a:avLst/>
          </a:prstGeom>
          <a:noFill/>
          <a:ln w="9525">
            <a:noFill/>
          </a:ln>
        </p:spPr>
        <p:txBody>
          <a:bodyPr wrap="square" lIns="90000" tIns="46800" rIns="90000" bIns="46800" anchor="b" anchorCtr="0"/>
          <a:lstStyle>
            <a:lvl1pPr algn="r">
              <a:buFontTx/>
              <a:defRPr sz="1200">
                <a:latin typeface="Arial Black" panose="020B0A04020102020204" pitchFamily="32" charset="0"/>
                <a:ea typeface="Arial Unicode MS" charset="-122"/>
              </a:defRPr>
            </a:lvl1pPr>
          </a:lstStyle>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9.xml"/><Relationship Id="rId1" Type="http://schemas.openxmlformats.org/officeDocument/2006/relationships/hyperlink" Target="https://stackoverflow.com/questions/15320756/what-is-the-range-of-the-long-double-c"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9.xml"/><Relationship Id="rId1" Type="http://schemas.openxmlformats.org/officeDocument/2006/relationships/image" Target="../media/image5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9.xml"/><Relationship Id="rId1"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9.xml"/><Relationship Id="rId1" Type="http://schemas.openxmlformats.org/officeDocument/2006/relationships/image" Target="../media/image55.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9.xml"/><Relationship Id="rId1" Type="http://schemas.openxmlformats.org/officeDocument/2006/relationships/image" Target="../media/image56.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9.png"/><Relationship Id="rId1"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0.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1.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hyperlink" Target="https://msdn.microsoft.com/ru-ru/library/cc953fe1.aspx" TargetMode="Externa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2.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hyperlink" Target="https://habrahabr.ru/post/205848/"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hyperlink" Target="http://telegra.ph/Kak-kompyuter-generiruet-sluchajnye-chisla-04-24"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image" Target="../media/image6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hyperlink" Target="https://www.tiobe.com/tiobe-index/" TargetMode="Externa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hyperlink" Target="http://sergeyteplyakov.blogspot.com/2012/05/c-11-faq.html" TargetMode="External"/><Relationship Id="rId2" Type="http://schemas.openxmlformats.org/officeDocument/2006/relationships/hyperlink" Target="https://msdn.microsoft.com/en-us/library/3bstk3k5.aspx" TargetMode="External"/><Relationship Id="rId1" Type="http://schemas.openxmlformats.org/officeDocument/2006/relationships/hyperlink" Target="http://www.cplusplus.com/" TargetMode="Externa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javarevisited.blogspot.sg/2014/05/10-articles-every-programmer-must-read.html" TargetMode="External"/><Relationship Id="rId7" Type="http://schemas.openxmlformats.org/officeDocument/2006/relationships/hyperlink" Target="http://microsin.net/programming/ARM/lvalue-rvalue.html" TargetMode="External"/><Relationship Id="rId6" Type="http://schemas.openxmlformats.org/officeDocument/2006/relationships/hyperlink" Target="http://algolist.manual.ru/ds/btree.php" TargetMode="External"/><Relationship Id="rId5" Type="http://schemas.openxmlformats.org/officeDocument/2006/relationships/hyperlink" Target="https://habrahabr.ru/post/118554/" TargetMode="External"/><Relationship Id="rId4" Type="http://schemas.openxmlformats.org/officeDocument/2006/relationships/hyperlink" Target="http://habrahabr.ru/company/abbyy/blog/251561/" TargetMode="External"/><Relationship Id="rId3" Type="http://schemas.openxmlformats.org/officeDocument/2006/relationships/hyperlink" Target="https://habrahabr.ru/post/232009/" TargetMode="External"/><Relationship Id="rId2" Type="http://schemas.openxmlformats.org/officeDocument/2006/relationships/hyperlink" Target="http://www.codeproject.com/Articles/257589/An-Idiots-Guide-to-Cplusplus-Templates-Part" TargetMode="External"/><Relationship Id="rId10" Type="http://schemas.openxmlformats.org/officeDocument/2006/relationships/notesSlide" Target="../notesSlides/notesSlide22.xml"/><Relationship Id="rId1" Type="http://schemas.openxmlformats.org/officeDocument/2006/relationships/hyperlink" Target="https://www.youtube.com/watch?v=z3swoG1hFE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hyperlink" Target="https://techrocks.ru/2018/11/07/low-middle-high-level-programming-languages/" TargetMode="External"/><Relationship Id="rId1" Type="http://schemas.openxmlformats.org/officeDocument/2006/relationships/image" Target="../media/image34.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9.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hyperlink" Target="https://visualstudio.microsoft.com/ru/downloads/"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9.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9.xml"/><Relationship Id="rId1"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9.xml"/><Relationship Id="rId1" Type="http://schemas.openxmlformats.org/officeDocument/2006/relationships/hyperlink" Target="https://msdn.microsoft.com/uk-ua/library/2e6a4at9(v=vs.110).aspx"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hyperlink" Target="https://www.youtube.com/playlist?list=PL_TCIVgAqn3qMPCYSjOgpzjMDstkNZOLb" TargetMode="External"/><Relationship Id="rId1" Type="http://schemas.openxmlformats.org/officeDocument/2006/relationships/image" Target="../media/image6.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9.xml"/><Relationship Id="rId1" Type="http://schemas.openxmlformats.org/officeDocument/2006/relationships/image" Target="../media/image45.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9.xml"/><Relationship Id="rId1" Type="http://schemas.openxmlformats.org/officeDocument/2006/relationships/image" Target="../media/image46.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9.xml"/><Relationship Id="rId1"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9.xml"/><Relationship Id="rId1" Type="http://schemas.openxmlformats.org/officeDocument/2006/relationships/image" Target="../media/image48.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9.xml"/><Relationship Id="rId1" Type="http://schemas.openxmlformats.org/officeDocument/2006/relationships/image" Target="../media/image49.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9.xml"/><Relationship Id="rId1" Type="http://schemas.openxmlformats.org/officeDocument/2006/relationships/image" Target="../media/image50.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9.xml"/><Relationship Id="rId1" Type="http://schemas.openxmlformats.org/officeDocument/2006/relationships/hyperlink" Target="https://ru.wikipedia.org/wiki/%D0%A7%D0%B8%D1%81%D0%BB%D0%BE_%D0%B4%D0%B2%D0%BE%D0%B9%D0%BD%D0%BE%D0%B9_%D1%82%D0%BE%D1%87%D0%BD%D0%BE%D1%81%D1%82%D0%B8" TargetMode="Externa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9.xml"/><Relationship Id="rId1" Type="http://schemas.openxmlformats.org/officeDocument/2006/relationships/image" Target="../media/image51.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9.xml"/><Relationship Id="rId1"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Text Box 4096"/>
          <p:cNvSpPr txBox="1"/>
          <p:nvPr/>
        </p:nvSpPr>
        <p:spPr>
          <a:xfrm>
            <a:off x="228600" y="1427163"/>
            <a:ext cx="8591550" cy="1609725"/>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sz="5200" dirty="0" err="1">
                <a:solidFill>
                  <a:srgbClr val="FFFFFF"/>
                </a:solidFill>
                <a:latin typeface="Arial" panose="020B0604020202020204" pitchFamily="34" charset="0"/>
              </a:rPr>
              <a:t>Змінні та умови</a:t>
            </a:r>
            <a:endParaRPr lang="uk-UA" sz="5200" dirty="0" err="1">
              <a:solidFill>
                <a:srgbClr val="FFFFFF"/>
              </a:solidFill>
              <a:latin typeface="Arial" panose="020B0604020202020204" pitchFamily="34" charset="0"/>
            </a:endParaRPr>
          </a:p>
        </p:txBody>
      </p:sp>
      <p:sp>
        <p:nvSpPr>
          <p:cNvPr id="4099" name="Rectangles 4097"/>
          <p:cNvSpPr/>
          <p:nvPr/>
        </p:nvSpPr>
        <p:spPr>
          <a:xfrm>
            <a:off x="5867400" y="44450"/>
            <a:ext cx="3277235" cy="369570"/>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F7F7F7"/>
                </a:solidFill>
                <a:latin typeface="Arial" panose="020B0604020202020204" pitchFamily="34" charset="0"/>
              </a:rPr>
              <a:t>Олександр Загоруйко © 202</a:t>
            </a:r>
            <a:r>
              <a:rPr lang="uk-UA" altLang="en-US" dirty="0" err="1">
                <a:solidFill>
                  <a:srgbClr val="F7F7F7"/>
                </a:solidFill>
                <a:latin typeface="Arial" panose="020B0604020202020204" pitchFamily="34" charset="0"/>
              </a:rPr>
              <a:t>5</a:t>
            </a:r>
            <a:endParaRPr lang="uk-UA" altLang="en-US" dirty="0" err="1">
              <a:solidFill>
                <a:srgbClr val="F7F7F7"/>
              </a:solidFill>
              <a:latin typeface="Arial" panose="020B0604020202020204" pitchFamily="34" charset="0"/>
            </a:endParaRPr>
          </a:p>
        </p:txBody>
      </p:sp>
      <p:pic>
        <p:nvPicPr>
          <p:cNvPr id="4100" name="Picture 4098"/>
          <p:cNvPicPr>
            <a:picLocks noChangeAspect="1"/>
          </p:cNvPicPr>
          <p:nvPr/>
        </p:nvPicPr>
        <p:blipFill>
          <a:blip r:embed="rId1"/>
          <a:stretch>
            <a:fillRect/>
          </a:stretch>
        </p:blipFill>
        <p:spPr>
          <a:xfrm>
            <a:off x="107950" y="4060825"/>
            <a:ext cx="2447925" cy="2752725"/>
          </a:xfrm>
          <a:prstGeom prst="rect">
            <a:avLst/>
          </a:prstGeom>
          <a:noFill/>
          <a:ln w="9525">
            <a:noFill/>
          </a:ln>
        </p:spPr>
      </p:pic>
      <p:pic>
        <p:nvPicPr>
          <p:cNvPr id="4101" name="Picture 4099"/>
          <p:cNvPicPr>
            <a:picLocks noChangeAspect="1"/>
          </p:cNvPicPr>
          <p:nvPr/>
        </p:nvPicPr>
        <p:blipFill>
          <a:blip r:embed="rId2"/>
          <a:stretch>
            <a:fillRect/>
          </a:stretch>
        </p:blipFill>
        <p:spPr>
          <a:xfrm>
            <a:off x="3587750" y="4060825"/>
            <a:ext cx="5897563" cy="2703513"/>
          </a:xfrm>
          <a:prstGeom prst="rect">
            <a:avLst/>
          </a:prstGeom>
          <a:noFill/>
          <a:ln w="9525">
            <a:noFill/>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8674" name="Text Box 174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пишуть на С </a:t>
            </a:r>
            <a:r>
              <a:rPr lang="uk-UA" altLang="ru-RU" sz="4200" dirty="0" err="1">
                <a:solidFill>
                  <a:srgbClr val="FFFFFF"/>
                </a:solidFill>
                <a:latin typeface="Arial" panose="020B0604020202020204" pitchFamily="34" charset="0"/>
              </a:rPr>
              <a:t>та</a:t>
            </a:r>
            <a:r>
              <a:rPr lang="ru-RU" altLang="x-none" sz="4200" dirty="0" err="1">
                <a:solidFill>
                  <a:srgbClr val="FFFFFF"/>
                </a:solidFill>
                <a:latin typeface="Arial" panose="020B0604020202020204" pitchFamily="34" charset="0"/>
              </a:rPr>
              <a:t> С++</a:t>
            </a:r>
            <a:endParaRPr lang="ru-RU" altLang="x-none" sz="4200" dirty="0" err="1">
              <a:solidFill>
                <a:srgbClr val="FFFFFF"/>
              </a:solidFill>
              <a:latin typeface="Arial" panose="020B0604020202020204" pitchFamily="34" charset="0"/>
            </a:endParaRPr>
          </a:p>
        </p:txBody>
      </p:sp>
      <p:sp>
        <p:nvSpPr>
          <p:cNvPr id="28675" name="Rectangles 17409"/>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28676" name="Picture 17410"/>
          <p:cNvPicPr>
            <a:picLocks noChangeAspect="1"/>
          </p:cNvPicPr>
          <p:nvPr/>
        </p:nvPicPr>
        <p:blipFill>
          <a:blip r:embed="rId1"/>
          <a:stretch>
            <a:fillRect/>
          </a:stretch>
        </p:blipFill>
        <p:spPr>
          <a:xfrm>
            <a:off x="1042988" y="1409700"/>
            <a:ext cx="6913562" cy="5397500"/>
          </a:xfrm>
          <a:prstGeom prst="rect">
            <a:avLst/>
          </a:prstGeom>
          <a:noFill/>
          <a:ln w="9525">
            <a:noFill/>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Text Box 3686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Тип даних визначає:</a:t>
            </a:r>
            <a:endParaRPr lang="ru-RU" altLang="x-none" sz="4200" dirty="0" err="1">
              <a:solidFill>
                <a:srgbClr val="FFFFFF"/>
              </a:solidFill>
              <a:latin typeface="Arial" panose="020B0604020202020204" pitchFamily="34" charset="0"/>
            </a:endParaRPr>
          </a:p>
        </p:txBody>
      </p:sp>
      <p:sp>
        <p:nvSpPr>
          <p:cNvPr id="67586" name="Text Box 36865"/>
          <p:cNvSpPr txBox="1"/>
          <p:nvPr/>
        </p:nvSpPr>
        <p:spPr>
          <a:xfrm>
            <a:off x="468313" y="1385888"/>
            <a:ext cx="8207375" cy="4419600"/>
          </a:xfrm>
          <a:prstGeom prst="rect">
            <a:avLst/>
          </a:prstGeom>
          <a:noFill/>
          <a:ln w="9525">
            <a:noFill/>
          </a:ln>
        </p:spPr>
        <p:txBody>
          <a:bodyPr wrap="square" lIns="91440" tIns="45720" rIns="91440" bIns="45720" anchor="t" anchorCtr="0"/>
          <a:p>
            <a:pPr marL="341630" indent="-341630" defTabSz="457200">
              <a:spcBef>
                <a:spcPts val="5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300" dirty="0" err="1">
                <a:solidFill>
                  <a:srgbClr val="000000"/>
                </a:solidFill>
                <a:latin typeface="Arial" panose="020B0604020202020204" pitchFamily="34" charset="0"/>
              </a:rPr>
              <a:t>Розмір блоку пам'яті, що виділяється для зберігання даних</a:t>
            </a:r>
            <a:endParaRPr lang="en-GB" altLang="x-none" sz="2300" dirty="0" err="1">
              <a:solidFill>
                <a:srgbClr val="000000"/>
              </a:solidFill>
              <a:latin typeface="Arial" panose="020B0604020202020204" pitchFamily="34" charset="0"/>
            </a:endParaRPr>
          </a:p>
          <a:p>
            <a:pPr marL="341630" indent="-341630" defTabSz="457200">
              <a:spcBef>
                <a:spcPts val="5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300" dirty="0" err="1">
                <a:solidFill>
                  <a:srgbClr val="000000"/>
                </a:solidFill>
                <a:latin typeface="Arial" panose="020B0604020202020204" pitchFamily="34" charset="0"/>
              </a:rPr>
              <a:t>Структуру цього блоку пам'яті (як у машині буде збережено, і як машина сприйматиме дане значення - наявність або відсутність знакового біта для цілих чисел; наявність або відсутність у числі бітів для мантиси, порядку і знака дробового числа</a:t>
            </a:r>
            <a:endParaRPr lang="en-GB" altLang="x-none" sz="2300" dirty="0" err="1">
              <a:solidFill>
                <a:srgbClr val="000000"/>
              </a:solidFill>
              <a:latin typeface="Arial" panose="020B0604020202020204" pitchFamily="34" charset="0"/>
            </a:endParaRPr>
          </a:p>
          <a:p>
            <a:pPr marL="341630" indent="-341630" defTabSz="457200">
              <a:spcBef>
                <a:spcPts val="5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300" b="1" dirty="0" err="1">
                <a:solidFill>
                  <a:srgbClr val="000000"/>
                </a:solidFill>
                <a:latin typeface="Arial" panose="020B0604020202020204" pitchFamily="34" charset="0"/>
              </a:rPr>
              <a:t>Діапазон </a:t>
            </a:r>
            <a:r>
              <a:rPr lang="ru-RU" altLang="en-US" sz="2300" b="1" dirty="0" err="1">
                <a:solidFill>
                  <a:srgbClr val="000000"/>
                </a:solidFill>
                <a:latin typeface="Arial" panose="020B0604020202020204" pitchFamily="34" charset="0"/>
              </a:rPr>
              <a:t>(множину) </a:t>
            </a:r>
            <a:r>
              <a:rPr lang="en-GB" altLang="x-none" sz="2300" b="1" dirty="0" err="1">
                <a:solidFill>
                  <a:srgbClr val="000000"/>
                </a:solidFill>
                <a:latin typeface="Arial" panose="020B0604020202020204" pitchFamily="34" charset="0"/>
              </a:rPr>
              <a:t>значень</a:t>
            </a:r>
            <a:endParaRPr lang="en-GB" altLang="x-none" sz="2300" b="1" dirty="0" err="1">
              <a:solidFill>
                <a:srgbClr val="000000"/>
              </a:solidFill>
              <a:latin typeface="Arial" panose="020B0604020202020204" pitchFamily="34" charset="0"/>
            </a:endParaRPr>
          </a:p>
          <a:p>
            <a:pPr marL="341630" indent="-341630" defTabSz="457200">
              <a:spcBef>
                <a:spcPts val="5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300" b="1" dirty="0" err="1">
                <a:solidFill>
                  <a:srgbClr val="000000"/>
                </a:solidFill>
                <a:latin typeface="Arial" panose="020B0604020202020204" pitchFamily="34" charset="0"/>
              </a:rPr>
              <a:t>Набір операторів для роботи з цими значеннями</a:t>
            </a:r>
            <a:r>
              <a:rPr lang="en-GB" altLang="x-none" sz="2300" dirty="0" err="1">
                <a:solidFill>
                  <a:srgbClr val="000000"/>
                </a:solidFill>
                <a:latin typeface="Arial" panose="020B0604020202020204" pitchFamily="34" charset="0"/>
              </a:rPr>
              <a:t> (наприклад, для рядків не можна використовувати оператор "мінус", а для дробових чисел не можна використовувати бітові операції)</a:t>
            </a:r>
            <a:endParaRPr lang="en-GB" altLang="x-none" sz="2300" dirty="0" err="1">
              <a:solidFill>
                <a:srgbClr val="000000"/>
              </a:solidFill>
              <a:latin typeface="Arial" panose="020B0604020202020204" pitchFamily="34" charset="0"/>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Text Box 3686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Визначення типу даних</a:t>
            </a:r>
            <a:endParaRPr lang="ru-RU" altLang="x-none" sz="4200" dirty="0" err="1">
              <a:solidFill>
                <a:srgbClr val="FFFFFF"/>
              </a:solidFill>
              <a:latin typeface="Arial" panose="020B0604020202020204" pitchFamily="34" charset="0"/>
            </a:endParaRPr>
          </a:p>
        </p:txBody>
      </p:sp>
      <p:sp>
        <p:nvSpPr>
          <p:cNvPr id="69634" name="Text Box 36865"/>
          <p:cNvSpPr txBox="1"/>
          <p:nvPr/>
        </p:nvSpPr>
        <p:spPr>
          <a:xfrm>
            <a:off x="599440" y="1486535"/>
            <a:ext cx="7921625" cy="4319270"/>
          </a:xfrm>
          <a:prstGeom prst="rect">
            <a:avLst/>
          </a:prstGeom>
          <a:noFill/>
          <a:ln w="9525">
            <a:noFill/>
          </a:ln>
        </p:spPr>
        <p:txBody>
          <a:bodyPr wrap="square" lIns="91440" tIns="45720" rIns="91440" bIns="45720" anchor="t" anchorCtr="0"/>
          <a:p>
            <a:pPr defTabSz="457200">
              <a:spcBef>
                <a:spcPts val="575"/>
              </a:spcBef>
              <a:buClr>
                <a:srgbClr val="996666"/>
              </a:buClr>
              <a:buSzPct val="80000"/>
              <a:buFont typeface="Wingdings" panose="05000000000000000000" pitchFamily="2" charset="2"/>
              <a:tabLst>
                <a:tab pos="911225" algn="l"/>
                <a:tab pos="1825625" algn="l"/>
                <a:tab pos="2740025" algn="l"/>
                <a:tab pos="3654425" algn="l"/>
                <a:tab pos="4568825" algn="l"/>
                <a:tab pos="5483225" algn="l"/>
                <a:tab pos="6397625" algn="l"/>
                <a:tab pos="7312025" algn="l"/>
                <a:tab pos="8226425" algn="l"/>
                <a:tab pos="9140825" algn="l"/>
                <a:tab pos="10055225" algn="l"/>
              </a:tabLst>
            </a:pPr>
            <a:r>
              <a:rPr altLang="x-none" sz="2700" b="1" dirty="0" err="1">
                <a:solidFill>
                  <a:srgbClr val="FF0000"/>
                </a:solidFill>
                <a:latin typeface="Arial" panose="020B0604020202020204" pitchFamily="34" charset="0"/>
              </a:rPr>
              <a:t>Тип даних</a:t>
            </a:r>
            <a:r>
              <a:rPr altLang="x-none" sz="2700" dirty="0" err="1">
                <a:solidFill>
                  <a:srgbClr val="FF0000"/>
                </a:solidFill>
                <a:latin typeface="Arial" panose="020B0604020202020204" pitchFamily="34" charset="0"/>
              </a:rPr>
              <a:t> - це характеристика змінної або константи, що визначає </a:t>
            </a:r>
            <a:r>
              <a:rPr altLang="x-none" sz="2700" b="1" dirty="0" err="1">
                <a:solidFill>
                  <a:srgbClr val="FF0000"/>
                </a:solidFill>
                <a:latin typeface="Arial" panose="020B0604020202020204" pitchFamily="34" charset="0"/>
              </a:rPr>
              <a:t>діапазон </a:t>
            </a:r>
            <a:r>
              <a:rPr altLang="x-none" sz="2700" dirty="0" err="1">
                <a:solidFill>
                  <a:srgbClr val="FF0000"/>
                </a:solidFill>
                <a:latin typeface="Arial" panose="020B0604020202020204" pitchFamily="34" charset="0"/>
              </a:rPr>
              <a:t>(або множину) допустимих значень, </a:t>
            </a:r>
            <a:r>
              <a:rPr altLang="x-none" sz="2700" b="1" dirty="0" err="1">
                <a:solidFill>
                  <a:srgbClr val="FF0000"/>
                </a:solidFill>
                <a:latin typeface="Arial" panose="020B0604020202020204" pitchFamily="34" charset="0"/>
              </a:rPr>
              <a:t>набір опера</a:t>
            </a:r>
            <a:r>
              <a:rPr lang="ru-RU" sz="2700" b="1" dirty="0" err="1">
                <a:solidFill>
                  <a:srgbClr val="FF0000"/>
                </a:solidFill>
                <a:latin typeface="Arial" panose="020B0604020202020204" pitchFamily="34" charset="0"/>
              </a:rPr>
              <a:t>ц</a:t>
            </a:r>
            <a:r>
              <a:rPr altLang="x-none" sz="2700" b="1" dirty="0" err="1">
                <a:solidFill>
                  <a:srgbClr val="FF0000"/>
                </a:solidFill>
                <a:latin typeface="Arial" panose="020B0604020202020204" pitchFamily="34" charset="0"/>
              </a:rPr>
              <a:t>і</a:t>
            </a:r>
            <a:r>
              <a:rPr lang="ru-RU" sz="2700" b="1" dirty="0" err="1">
                <a:solidFill>
                  <a:srgbClr val="FF0000"/>
                </a:solidFill>
                <a:latin typeface="Arial" panose="020B0604020202020204" pitchFamily="34" charset="0"/>
              </a:rPr>
              <a:t>й</a:t>
            </a:r>
            <a:r>
              <a:rPr altLang="x-none" sz="2700" b="1" dirty="0" err="1">
                <a:solidFill>
                  <a:srgbClr val="FF0000"/>
                </a:solidFill>
                <a:latin typeface="Arial" panose="020B0604020202020204" pitchFamily="34" charset="0"/>
              </a:rPr>
              <a:t> </a:t>
            </a:r>
            <a:r>
              <a:rPr altLang="x-none" sz="2700" dirty="0" err="1">
                <a:solidFill>
                  <a:srgbClr val="FF0000"/>
                </a:solidFill>
                <a:latin typeface="Arial" panose="020B0604020202020204" pitchFamily="34" charset="0"/>
              </a:rPr>
              <a:t>для роботи з цими значеннями, а також </a:t>
            </a:r>
            <a:r>
              <a:rPr altLang="x-none" sz="2700" b="1" dirty="0" err="1">
                <a:solidFill>
                  <a:srgbClr val="FF0000"/>
                </a:solidFill>
                <a:latin typeface="Arial" panose="020B0604020202020204" pitchFamily="34" charset="0"/>
              </a:rPr>
              <a:t>розмір блоку пам'яті</a:t>
            </a:r>
            <a:r>
              <a:rPr altLang="x-none" sz="2700" dirty="0" err="1">
                <a:solidFill>
                  <a:srgbClr val="FF0000"/>
                </a:solidFill>
                <a:latin typeface="Arial" panose="020B0604020202020204" pitchFamily="34" charset="0"/>
              </a:rPr>
              <a:t>, що виділяється для зберігання даних, і </a:t>
            </a:r>
            <a:r>
              <a:rPr altLang="x-none" sz="2700" b="1" dirty="0" err="1">
                <a:solidFill>
                  <a:srgbClr val="FF0000"/>
                </a:solidFill>
                <a:latin typeface="Arial" panose="020B0604020202020204" pitchFamily="34" charset="0"/>
              </a:rPr>
              <a:t>структуру цього блоку пам'яті</a:t>
            </a:r>
            <a:r>
              <a:rPr altLang="x-none" sz="2700" dirty="0" err="1">
                <a:solidFill>
                  <a:srgbClr val="FF0000"/>
                </a:solidFill>
                <a:latin typeface="Arial" panose="020B0604020202020204" pitchFamily="34" charset="0"/>
              </a:rPr>
              <a:t> (як в оперативній пам'яті буде збережено, і як процесор сприйматиме дане значення). </a:t>
            </a:r>
            <a:endParaRPr altLang="x-none" sz="2700" dirty="0" err="1">
              <a:solidFill>
                <a:srgbClr val="FF0000"/>
              </a:solidFill>
              <a:latin typeface="Arial" panose="020B0604020202020204" pitchFamily="34" charset="0"/>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Text Box 389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Синтаксис оголошення</a:t>
            </a:r>
            <a:endParaRPr lang="ru-RU" altLang="x-none" sz="4200" dirty="0" err="1">
              <a:solidFill>
                <a:srgbClr val="FFFFFF"/>
              </a:solidFill>
              <a:latin typeface="Arial" panose="020B0604020202020204" pitchFamily="34" charset="0"/>
            </a:endParaRPr>
          </a:p>
        </p:txBody>
      </p:sp>
      <p:sp>
        <p:nvSpPr>
          <p:cNvPr id="71682" name="Text Box 38913"/>
          <p:cNvSpPr txBox="1"/>
          <p:nvPr/>
        </p:nvSpPr>
        <p:spPr>
          <a:xfrm>
            <a:off x="609600" y="1457325"/>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b="1" dirty="0" err="1">
                <a:solidFill>
                  <a:schemeClr val="tx1"/>
                </a:solidFill>
                <a:latin typeface="Arial" panose="020B0604020202020204" pitchFamily="34" charset="0"/>
              </a:rPr>
              <a:t>тип ідентифікатор</a:t>
            </a:r>
            <a:r>
              <a:rPr lang="en-US" altLang="x-none" sz="3200" b="1" dirty="0" err="1">
                <a:solidFill>
                  <a:schemeClr val="tx1"/>
                </a:solidFill>
                <a:latin typeface="Arial" panose="020B0604020202020204" pitchFamily="34" charset="0"/>
              </a:rPr>
              <a:t>;</a:t>
            </a:r>
            <a:endParaRPr lang="en-US" altLang="x-none" sz="3200" b="1" dirty="0" err="1">
              <a:solidFill>
                <a:schemeClr val="tx1"/>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latin typeface="Arial" panose="020B0604020202020204" pitchFamily="34" charset="0"/>
              </a:rPr>
              <a:t>;</a:t>
            </a:r>
            <a:endParaRPr lang="en-GB" altLang="x-none" sz="3200" dirty="0" err="1">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int</a:t>
            </a:r>
            <a:r>
              <a:rPr lang="en-US" altLang="x-none" sz="3200" b="1" dirty="0" err="1">
                <a:solidFill>
                  <a:srgbClr val="7030A0"/>
                </a:solidFill>
                <a:latin typeface="Arial" panose="020B0604020202020204" pitchFamily="34" charset="0"/>
              </a:rPr>
              <a:t> </a:t>
            </a:r>
            <a:r>
              <a:rPr lang="en-US" altLang="x-none" sz="3200" b="1" dirty="0" err="1">
                <a:solidFill>
                  <a:srgbClr val="000000"/>
                </a:solidFill>
                <a:latin typeface="Arial" panose="020B0604020202020204" pitchFamily="34" charset="0"/>
              </a:rPr>
              <a:t>age;</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float</a:t>
            </a:r>
            <a:r>
              <a:rPr lang="en-US" altLang="x-none" sz="3200" b="1" dirty="0" err="1">
                <a:solidFill>
                  <a:srgbClr val="000000"/>
                </a:solidFill>
                <a:latin typeface="Arial" panose="020B0604020202020204" pitchFamily="34" charset="0"/>
              </a:rPr>
              <a:t> price;</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short </a:t>
            </a:r>
            <a:r>
              <a:rPr lang="en-US" altLang="x-none" sz="3200" b="1" dirty="0" err="1">
                <a:solidFill>
                  <a:srgbClr val="000000"/>
                </a:solidFill>
                <a:latin typeface="Arial" panose="020B0604020202020204" pitchFamily="34" charset="0"/>
              </a:rPr>
              <a:t>cats, dogs;</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char </a:t>
            </a:r>
            <a:r>
              <a:rPr lang="en-US" altLang="x-none" sz="3200" b="1" dirty="0" err="1">
                <a:solidFill>
                  <a:srgbClr val="000000"/>
                </a:solidFill>
                <a:latin typeface="Arial" panose="020B0604020202020204" pitchFamily="34" charset="0"/>
              </a:rPr>
              <a:t>answer, symbol;</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bool </a:t>
            </a:r>
            <a:r>
              <a:rPr lang="en-US" altLang="x-none" sz="3200" b="1" dirty="0" err="1">
                <a:solidFill>
                  <a:srgbClr val="000000"/>
                </a:solidFill>
                <a:latin typeface="Arial" panose="020B0604020202020204" pitchFamily="34" charset="0"/>
              </a:rPr>
              <a:t>is</a:t>
            </a:r>
            <a:r>
              <a:rPr lang="ru-RU" altLang="x-none" sz="3200" b="1" dirty="0" err="1">
                <a:solidFill>
                  <a:srgbClr val="000000"/>
                </a:solidFill>
                <a:latin typeface="Arial" panose="020B0604020202020204" pitchFamily="34" charset="0"/>
              </a:rPr>
              <a:t>_</a:t>
            </a:r>
            <a:r>
              <a:rPr lang="en-US" altLang="x-none" sz="3200" b="1" dirty="0" err="1">
                <a:solidFill>
                  <a:srgbClr val="000000"/>
                </a:solidFill>
                <a:latin typeface="Arial" panose="020B0604020202020204" pitchFamily="34" charset="0"/>
              </a:rPr>
              <a:t>hungry;</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3200" b="1" dirty="0" err="1">
              <a:solidFill>
                <a:srgbClr val="000000"/>
              </a:solidFill>
              <a:latin typeface="Arial" panose="020B0604020202020204" pitchFamily="34" charset="0"/>
            </a:endParaRPr>
          </a:p>
        </p:txBody>
      </p:sp>
      <p:sp>
        <p:nvSpPr>
          <p:cNvPr id="71683" name="Rectangles 38914"/>
          <p:cNvSpPr/>
          <p:nvPr/>
        </p:nvSpPr>
        <p:spPr>
          <a:xfrm>
            <a:off x="2286000" y="6238875"/>
            <a:ext cx="4572000" cy="368300"/>
          </a:xfrm>
          <a:prstGeom prst="rect">
            <a:avLst/>
          </a:prstGeom>
          <a:noFill/>
          <a:ln w="9525">
            <a:noFill/>
          </a:ln>
        </p:spPr>
        <p:txBody>
          <a:bodyPr wrap="square" lIns="90000" tIns="46800" rIns="90000" bIns="46800" anchor="t" anchorCtr="0">
            <a:spAutoFit/>
          </a:bodyPr>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solidFill>
                  <a:srgbClr val="996666"/>
                </a:solidFill>
                <a:latin typeface="Arial" panose="020B0604020202020204" pitchFamily="34" charset="0"/>
                <a:hlinkClick r:id="rId1"/>
              </a:rPr>
              <a:t>https://stackoverflow.com/questions/15320756/what-is-the-range-of-the-long-double-c</a:t>
            </a:r>
            <a:endParaRPr lang="en-US" altLang="x-none" dirty="0" err="1">
              <a:solidFill>
                <a:srgbClr val="996666"/>
              </a:solidFill>
              <a:latin typeface="Arial" panose="020B0604020202020204" pitchFamily="34" charset="0"/>
              <a:hlinkClick r:id="rId1"/>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Text Box 399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sym typeface="+mn-ea"/>
              </a:rPr>
              <a:t>Синтаксис оголошення</a:t>
            </a:r>
            <a:endParaRPr lang="ru-RU" altLang="x-none" sz="4200" dirty="0" err="1">
              <a:solidFill>
                <a:srgbClr val="FFFFFF"/>
              </a:solidFill>
              <a:latin typeface="Arial" panose="020B0604020202020204" pitchFamily="34" charset="0"/>
            </a:endParaRPr>
          </a:p>
        </p:txBody>
      </p:sp>
      <p:sp>
        <p:nvSpPr>
          <p:cNvPr id="73730" name="Text Box 39937"/>
          <p:cNvSpPr txBox="1"/>
          <p:nvPr/>
        </p:nvSpPr>
        <p:spPr>
          <a:xfrm>
            <a:off x="609600" y="1457325"/>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b="1" dirty="0" err="1">
                <a:solidFill>
                  <a:schemeClr val="tx1"/>
                </a:solidFill>
                <a:latin typeface="Arial" panose="020B0604020202020204" pitchFamily="34" charset="0"/>
              </a:rPr>
              <a:t>тип ідентифікатор = ініціалізатор;</a:t>
            </a:r>
            <a:endParaRPr lang="en-GB" altLang="x-none" sz="3200" b="1" dirty="0" err="1">
              <a:solidFill>
                <a:schemeClr val="tx1"/>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GB" altLang="x-none" sz="3200" dirty="0" err="1">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int</a:t>
            </a:r>
            <a:r>
              <a:rPr lang="en-US" altLang="x-none" sz="3200" b="1" dirty="0" err="1">
                <a:solidFill>
                  <a:srgbClr val="7030A0"/>
                </a:solidFill>
                <a:latin typeface="Arial" panose="020B0604020202020204" pitchFamily="34" charset="0"/>
              </a:rPr>
              <a:t> </a:t>
            </a:r>
            <a:r>
              <a:rPr lang="en-US" altLang="x-none" sz="3200" b="1" dirty="0" err="1">
                <a:solidFill>
                  <a:srgbClr val="000000"/>
                </a:solidFill>
                <a:latin typeface="Arial" panose="020B0604020202020204" pitchFamily="34" charset="0"/>
              </a:rPr>
              <a:t>age</a:t>
            </a:r>
            <a:r>
              <a:rPr lang="ru-RU" altLang="x-none" sz="3200" b="1" dirty="0" err="1">
                <a:solidFill>
                  <a:srgbClr val="000000"/>
                </a:solidFill>
                <a:latin typeface="Arial" panose="020B0604020202020204" pitchFamily="34" charset="0"/>
              </a:rPr>
              <a:t> = 3</a:t>
            </a:r>
            <a:r>
              <a:rPr lang="en-US" altLang="ru-RU" sz="3200" b="1" dirty="0" err="1">
                <a:solidFill>
                  <a:srgbClr val="000000"/>
                </a:solidFill>
                <a:latin typeface="Arial" panose="020B0604020202020204" pitchFamily="34" charset="0"/>
              </a:rPr>
              <a:t>4</a:t>
            </a:r>
            <a:r>
              <a:rPr lang="en-US" altLang="x-none" sz="3200" b="1" dirty="0" err="1">
                <a:solidFill>
                  <a:srgbClr val="000000"/>
                </a:solidFill>
                <a:latin typeface="Arial" panose="020B0604020202020204" pitchFamily="34" charset="0"/>
              </a:rPr>
              <a:t>;</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float</a:t>
            </a:r>
            <a:r>
              <a:rPr lang="en-US" altLang="x-none" sz="3200" b="1" dirty="0" err="1">
                <a:solidFill>
                  <a:srgbClr val="000000"/>
                </a:solidFill>
                <a:latin typeface="Arial" panose="020B0604020202020204" pitchFamily="34" charset="0"/>
              </a:rPr>
              <a:t> price</a:t>
            </a:r>
            <a:r>
              <a:rPr lang="ru-RU" altLang="x-none" sz="3200" b="1" dirty="0" err="1">
                <a:solidFill>
                  <a:srgbClr val="000000"/>
                </a:solidFill>
                <a:latin typeface="Arial" panose="020B0604020202020204" pitchFamily="34" charset="0"/>
              </a:rPr>
              <a:t> = 500.15</a:t>
            </a:r>
            <a:r>
              <a:rPr lang="en-US" altLang="x-none" sz="3200" b="1" dirty="0" err="1">
                <a:solidFill>
                  <a:srgbClr val="000000"/>
                </a:solidFill>
                <a:latin typeface="Arial" panose="020B0604020202020204" pitchFamily="34" charset="0"/>
              </a:rPr>
              <a:t>f;</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short </a:t>
            </a:r>
            <a:r>
              <a:rPr lang="en-US" altLang="x-none" sz="3200" b="1" dirty="0" err="1">
                <a:solidFill>
                  <a:srgbClr val="000000"/>
                </a:solidFill>
                <a:latin typeface="Arial" panose="020B0604020202020204" pitchFamily="34" charset="0"/>
              </a:rPr>
              <a:t>cats</a:t>
            </a:r>
            <a:r>
              <a:rPr lang="ru-RU" altLang="x-none" sz="3200" b="1" dirty="0" err="1">
                <a:solidFill>
                  <a:srgbClr val="000000"/>
                </a:solidFill>
                <a:latin typeface="Arial" panose="020B0604020202020204" pitchFamily="34" charset="0"/>
              </a:rPr>
              <a:t> = 3</a:t>
            </a:r>
            <a:r>
              <a:rPr lang="en-US" altLang="x-none" sz="3200" b="1" dirty="0" err="1">
                <a:solidFill>
                  <a:srgbClr val="000000"/>
                </a:solidFill>
                <a:latin typeface="Arial" panose="020B0604020202020204" pitchFamily="34" charset="0"/>
              </a:rPr>
              <a:t>, dogs</a:t>
            </a:r>
            <a:r>
              <a:rPr lang="ru-RU" altLang="x-none" sz="3200" b="1" dirty="0" err="1">
                <a:solidFill>
                  <a:srgbClr val="000000"/>
                </a:solidFill>
                <a:latin typeface="Arial" panose="020B0604020202020204" pitchFamily="34" charset="0"/>
              </a:rPr>
              <a:t> = 1</a:t>
            </a:r>
            <a:r>
              <a:rPr lang="en-US" altLang="x-none" sz="3200" b="1" dirty="0" err="1">
                <a:solidFill>
                  <a:srgbClr val="000000"/>
                </a:solidFill>
                <a:latin typeface="Arial" panose="020B0604020202020204" pitchFamily="34" charset="0"/>
              </a:rPr>
              <a:t>;</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char </a:t>
            </a:r>
            <a:r>
              <a:rPr lang="en-US" altLang="x-none" sz="3200" b="1" dirty="0" err="1">
                <a:solidFill>
                  <a:srgbClr val="000000"/>
                </a:solidFill>
                <a:latin typeface="Arial" panose="020B0604020202020204" pitchFamily="34" charset="0"/>
              </a:rPr>
              <a:t>answer</a:t>
            </a:r>
            <a:r>
              <a:rPr lang="ru-RU" altLang="x-none" sz="3200" b="1" dirty="0" err="1">
                <a:solidFill>
                  <a:srgbClr val="000000"/>
                </a:solidFill>
                <a:latin typeface="Arial" panose="020B0604020202020204" pitchFamily="34" charset="0"/>
              </a:rPr>
              <a:t> = </a:t>
            </a:r>
            <a:r>
              <a:rPr lang="en-US" altLang="x-none" sz="3200" b="1" dirty="0" err="1">
                <a:solidFill>
                  <a:srgbClr val="C00000"/>
                </a:solidFill>
                <a:latin typeface="Arial" panose="020B0604020202020204" pitchFamily="34" charset="0"/>
              </a:rPr>
              <a:t>‘b’</a:t>
            </a:r>
            <a:r>
              <a:rPr lang="en-US" altLang="x-none" sz="3200" b="1" dirty="0" err="1">
                <a:solidFill>
                  <a:srgbClr val="000000"/>
                </a:solidFill>
                <a:latin typeface="Arial" panose="020B0604020202020204" pitchFamily="34" charset="0"/>
              </a:rPr>
              <a:t>, symbol = </a:t>
            </a:r>
            <a:r>
              <a:rPr lang="en-US" altLang="x-none" sz="3200" b="1" dirty="0" err="1">
                <a:solidFill>
                  <a:srgbClr val="C00000"/>
                </a:solidFill>
                <a:latin typeface="Arial" panose="020B0604020202020204" pitchFamily="34" charset="0"/>
              </a:rPr>
              <a:t>‘x’</a:t>
            </a:r>
            <a:r>
              <a:rPr lang="en-US" altLang="x-none" sz="3200" b="1" dirty="0" err="1">
                <a:solidFill>
                  <a:srgbClr val="000000"/>
                </a:solidFill>
                <a:latin typeface="Arial" panose="020B0604020202020204" pitchFamily="34" charset="0"/>
              </a:rPr>
              <a:t>;</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bool </a:t>
            </a:r>
            <a:r>
              <a:rPr lang="en-US" altLang="x-none" sz="3200" b="1" dirty="0" err="1">
                <a:solidFill>
                  <a:srgbClr val="000000"/>
                </a:solidFill>
                <a:latin typeface="Arial" panose="020B0604020202020204" pitchFamily="34" charset="0"/>
              </a:rPr>
              <a:t>is</a:t>
            </a:r>
            <a:r>
              <a:rPr lang="ru-RU" altLang="x-none" sz="3200" b="1" dirty="0" err="1">
                <a:solidFill>
                  <a:srgbClr val="000000"/>
                </a:solidFill>
                <a:latin typeface="Arial" panose="020B0604020202020204" pitchFamily="34" charset="0"/>
              </a:rPr>
              <a:t>_</a:t>
            </a:r>
            <a:r>
              <a:rPr lang="en-US" altLang="x-none" sz="3200" b="1" dirty="0" err="1">
                <a:solidFill>
                  <a:srgbClr val="000000"/>
                </a:solidFill>
                <a:latin typeface="Arial" panose="020B0604020202020204" pitchFamily="34" charset="0"/>
              </a:rPr>
              <a:t>hungry = </a:t>
            </a:r>
            <a:r>
              <a:rPr lang="en-US" altLang="x-none" sz="3200" b="1" dirty="0" err="1">
                <a:solidFill>
                  <a:srgbClr val="7030A0"/>
                </a:solidFill>
                <a:latin typeface="Arial" panose="020B0604020202020204" pitchFamily="34" charset="0"/>
              </a:rPr>
              <a:t>false</a:t>
            </a:r>
            <a:r>
              <a:rPr lang="en-US" altLang="x-none" sz="3200" b="1" dirty="0" err="1">
                <a:solidFill>
                  <a:srgbClr val="000000"/>
                </a:solidFill>
                <a:latin typeface="Arial" panose="020B0604020202020204" pitchFamily="34" charset="0"/>
              </a:rPr>
              <a:t>;</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3200" b="1" dirty="0" err="1">
              <a:solidFill>
                <a:srgbClr val="000000"/>
              </a:solidFill>
              <a:latin typeface="Arial" panose="020B0604020202020204" pitchFamily="34" charset="0"/>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Text Box 409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4200" dirty="0" err="1">
                <a:solidFill>
                  <a:srgbClr val="FFFFFF"/>
                </a:solidFill>
                <a:latin typeface="Arial" panose="020B0604020202020204" pitchFamily="34" charset="0"/>
              </a:rPr>
              <a:t>Signed / Unsigned</a:t>
            </a:r>
            <a:endParaRPr lang="en-US" altLang="x-none" sz="4200" dirty="0" err="1">
              <a:solidFill>
                <a:srgbClr val="FFFFFF"/>
              </a:solidFill>
              <a:latin typeface="Arial" panose="020B0604020202020204" pitchFamily="34" charset="0"/>
            </a:endParaRPr>
          </a:p>
        </p:txBody>
      </p:sp>
      <p:sp>
        <p:nvSpPr>
          <p:cNvPr id="75778" name="Text Box 40961"/>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5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000" b="1" dirty="0" err="1">
                <a:solidFill>
                  <a:srgbClr val="FF0000"/>
                </a:solidFill>
                <a:latin typeface="Arial" panose="020B0604020202020204" pitchFamily="34" charset="0"/>
              </a:rPr>
              <a:t>Ці модифікатори змінюють формат подання даних, але </a:t>
            </a:r>
            <a:r>
              <a:rPr lang="uk-UA" altLang="ru-RU" sz="2000" b="1" dirty="0" err="1">
                <a:solidFill>
                  <a:srgbClr val="FF0000"/>
                </a:solidFill>
                <a:latin typeface="Arial" panose="020B0604020202020204" pitchFamily="34" charset="0"/>
              </a:rPr>
              <a:t>      </a:t>
            </a:r>
            <a:r>
              <a:rPr lang="ru-RU" altLang="x-none" sz="2000" b="1" dirty="0" err="1">
                <a:solidFill>
                  <a:srgbClr val="FF0000"/>
                </a:solidFill>
                <a:latin typeface="Arial" panose="020B0604020202020204" pitchFamily="34" charset="0"/>
              </a:rPr>
              <a:t>не впливають на розміри виділених областей пам'яті.</a:t>
            </a:r>
            <a:endParaRPr lang="ru-RU" altLang="x-none" sz="2000" b="1" dirty="0" err="1">
              <a:solidFill>
                <a:srgbClr val="FF0000"/>
              </a:solidFill>
              <a:latin typeface="Arial" panose="020B0604020202020204" pitchFamily="34" charset="0"/>
            </a:endParaRPr>
          </a:p>
          <a:p>
            <a:pPr defTabSz="457200">
              <a:spcBef>
                <a:spcPts val="5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000" dirty="0" err="1">
                <a:solidFill>
                  <a:schemeClr val="tx1"/>
                </a:solidFill>
                <a:latin typeface="Arial" panose="020B0604020202020204" pitchFamily="34" charset="0"/>
              </a:rPr>
              <a:t>Модифікатор </a:t>
            </a:r>
            <a:r>
              <a:rPr lang="ru-RU" altLang="x-none" sz="2000" b="1" dirty="0" err="1">
                <a:solidFill>
                  <a:schemeClr val="tx1"/>
                </a:solidFill>
                <a:latin typeface="Arial" panose="020B0604020202020204" pitchFamily="34" charset="0"/>
              </a:rPr>
              <a:t>signed </a:t>
            </a:r>
            <a:r>
              <a:rPr lang="ru-RU" altLang="x-none" sz="2000" dirty="0" err="1">
                <a:solidFill>
                  <a:schemeClr val="tx1"/>
                </a:solidFill>
                <a:latin typeface="Arial" panose="020B0604020202020204" pitchFamily="34" charset="0"/>
              </a:rPr>
              <a:t>вказує, що змінна може приймати як позитивні, так і негативні значення. Можливо, що при цьому самий лівий біт області пам'яті, що виділяється для зберігання значення, використовується для представлення знака. Якщо цей біт встановлено в 0, то значення змінної вважається позитивним. Якщо біт встановлено в 1, то значення змінної вважається негативним.</a:t>
            </a:r>
            <a:endParaRPr lang="ru-RU" altLang="x-none" sz="2000" dirty="0" err="1">
              <a:solidFill>
                <a:schemeClr val="tx1"/>
              </a:solidFill>
              <a:latin typeface="Arial" panose="020B0604020202020204" pitchFamily="34" charset="0"/>
            </a:endParaRPr>
          </a:p>
          <a:p>
            <a:pPr defTabSz="457200">
              <a:spcBef>
                <a:spcPts val="5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000" dirty="0" err="1">
                <a:solidFill>
                  <a:schemeClr val="tx1"/>
                </a:solidFill>
                <a:latin typeface="Arial" panose="020B0604020202020204" pitchFamily="34" charset="0"/>
              </a:rPr>
              <a:t>Модифікатор </a:t>
            </a:r>
            <a:r>
              <a:rPr lang="ru-RU" altLang="x-none" sz="2000" b="1" dirty="0" err="1">
                <a:solidFill>
                  <a:schemeClr val="tx1"/>
                </a:solidFill>
                <a:latin typeface="Arial" panose="020B0604020202020204" pitchFamily="34" charset="0"/>
              </a:rPr>
              <a:t>unsigned </a:t>
            </a:r>
            <a:r>
              <a:rPr lang="ru-RU" altLang="x-none" sz="2000" dirty="0" err="1">
                <a:solidFill>
                  <a:schemeClr val="tx1"/>
                </a:solidFill>
                <a:latin typeface="Arial" panose="020B0604020202020204" pitchFamily="34" charset="0"/>
              </a:rPr>
              <a:t>вказує, що змінна приймає невід'ємні значення. При цьому самий лівий біт області пам'яті, що виділяється для зберігання значення, використовується так само, як і всі інші біти області пам'яті - для представлення значення.</a:t>
            </a:r>
            <a:endParaRPr lang="ru-RU" altLang="x-none" sz="2000" dirty="0" err="1">
              <a:solidFill>
                <a:schemeClr val="tx1"/>
              </a:solidFill>
              <a:latin typeface="Arial" panose="020B0604020202020204" pitchFamily="34" charset="0"/>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Text Box 419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Тип </a:t>
            </a:r>
            <a:r>
              <a:rPr lang="en-US" altLang="x-none" sz="4200" dirty="0" err="1">
                <a:solidFill>
                  <a:srgbClr val="FFFFFF"/>
                </a:solidFill>
                <a:latin typeface="Arial" panose="020B0604020202020204" pitchFamily="34" charset="0"/>
              </a:rPr>
              <a:t>auto</a:t>
            </a:r>
            <a:endParaRPr lang="en-US" altLang="x-none" sz="4200" dirty="0" err="1">
              <a:solidFill>
                <a:srgbClr val="FFFFFF"/>
              </a:solidFill>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26670" y="1450340"/>
            <a:ext cx="9086850" cy="5205730"/>
          </a:xfrm>
          <a:prstGeom prst="rect">
            <a:avLst/>
          </a:prstGeom>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константи</a:t>
            </a:r>
            <a:endParaRPr lang="ru-RU" altLang="x-none" sz="4200" dirty="0" err="1">
              <a:solidFill>
                <a:srgbClr val="FFFFFF"/>
              </a:solidFill>
              <a:latin typeface="Arial" panose="020B0604020202020204" pitchFamily="34" charset="0"/>
            </a:endParaRPr>
          </a:p>
        </p:txBody>
      </p:sp>
      <p:sp>
        <p:nvSpPr>
          <p:cNvPr id="79874" name="Text Box 43009"/>
          <p:cNvSpPr txBox="1"/>
          <p:nvPr/>
        </p:nvSpPr>
        <p:spPr>
          <a:xfrm>
            <a:off x="609600" y="153035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b="1" dirty="0" err="1">
                <a:solidFill>
                  <a:srgbClr val="FF0000"/>
                </a:solidFill>
                <a:latin typeface="Arial" panose="020B0604020202020204" pitchFamily="34" charset="0"/>
              </a:rPr>
              <a:t>Константа - це іменована область</a:t>
            </a:r>
            <a:r>
              <a:rPr lang="uk-UA" altLang="en-GB" sz="3200" b="1" dirty="0" err="1">
                <a:solidFill>
                  <a:srgbClr val="FF0000"/>
                </a:solidFill>
                <a:latin typeface="Arial" panose="020B0604020202020204" pitchFamily="34" charset="0"/>
              </a:rPr>
              <a:t>     </a:t>
            </a:r>
            <a:r>
              <a:rPr lang="en-GB" altLang="x-none" sz="3200" b="1" dirty="0" err="1">
                <a:solidFill>
                  <a:srgbClr val="FF0000"/>
                </a:solidFill>
                <a:latin typeface="Arial" panose="020B0604020202020204" pitchFamily="34" charset="0"/>
              </a:rPr>
              <a:t> в оперативній пам'яті, яка може зберігати, АЛЕ НЕ МОЖЕ змінювати своє значення протягом роботи програми. </a:t>
            </a:r>
            <a:r>
              <a:rPr lang="en-GB" altLang="x-none" sz="3200" dirty="0" err="1">
                <a:solidFill>
                  <a:schemeClr val="tx1"/>
                </a:solidFill>
                <a:latin typeface="Arial" panose="020B0604020202020204" pitchFamily="34" charset="0"/>
              </a:rPr>
              <a:t>Щоб оголосити константу, додайте до синтаксису змінної модифікатор </a:t>
            </a:r>
            <a:r>
              <a:rPr lang="en-GB" altLang="x-none" sz="3200" b="1" dirty="0" err="1">
                <a:solidFill>
                  <a:schemeClr val="tx1"/>
                </a:solidFill>
                <a:latin typeface="Arial" panose="020B0604020202020204" pitchFamily="34" charset="0"/>
              </a:rPr>
              <a:t>const</a:t>
            </a:r>
            <a:r>
              <a:rPr lang="en-GB" altLang="x-none" sz="3200" dirty="0" err="1">
                <a:solidFill>
                  <a:schemeClr val="tx1"/>
                </a:solidFill>
                <a:latin typeface="Arial" panose="020B0604020202020204" pitchFamily="34" charset="0"/>
              </a:rPr>
              <a:t>. Також під поняття константи можна підвести поняття літерала.</a:t>
            </a:r>
            <a:endParaRPr lang="en-GB" altLang="x-none" sz="3200" dirty="0" err="1">
              <a:solidFill>
                <a:schemeClr val="tx1"/>
              </a:solidFill>
              <a:latin typeface="Arial" panose="020B0604020202020204" pitchFamily="34" charset="0"/>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Text Box 450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z="4200" dirty="0" err="1">
                <a:solidFill>
                  <a:srgbClr val="FFFFFF"/>
                </a:solidFill>
                <a:latin typeface="Arial" panose="020B0604020202020204" pitchFamily="34" charset="0"/>
              </a:rPr>
              <a:t>Оператор присвоювання</a:t>
            </a:r>
            <a:endParaRPr lang="en-GB" altLang="x-none" sz="4200" dirty="0" err="1">
              <a:solidFill>
                <a:srgbClr val="FFFFFF"/>
              </a:solidFill>
              <a:latin typeface="Arial" panose="020B0604020202020204" pitchFamily="34" charset="0"/>
            </a:endParaRPr>
          </a:p>
        </p:txBody>
      </p:sp>
      <p:sp>
        <p:nvSpPr>
          <p:cNvPr id="81922" name="Text Box 45057"/>
          <p:cNvSpPr txBox="1"/>
          <p:nvPr/>
        </p:nvSpPr>
        <p:spPr>
          <a:xfrm>
            <a:off x="609600" y="1600200"/>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x = 3;</a:t>
            </a:r>
            <a:endParaRPr lang="ru-RU" altLang="x-none" sz="3200" b="1" dirty="0" err="1">
              <a:solidFill>
                <a:srgbClr val="000000"/>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y = x;</a:t>
            </a:r>
            <a:endParaRPr lang="ru-RU" altLang="x-none" sz="3200" b="1" dirty="0" err="1">
              <a:solidFill>
                <a:srgbClr val="000000"/>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z = x;</a:t>
            </a:r>
            <a:endParaRPr lang="ru-RU" altLang="x-none" sz="3200" b="1"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багаторазове використання операції присвоювання в одному виразі:</a:t>
            </a:r>
            <a:endParaRPr lang="ru-RU" altLang="x-none" sz="3200" b="1" dirty="0" err="1">
              <a:solidFill>
                <a:srgbClr val="000000"/>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x = y = z = 0;</a:t>
            </a:r>
            <a:endParaRPr lang="ru-RU" altLang="x-none" sz="3200" b="1" dirty="0" err="1">
              <a:solidFill>
                <a:srgbClr val="000000"/>
              </a:solidFill>
              <a:latin typeface="Arial" panose="020B0604020202020204" pitchFamily="34" charset="0"/>
            </a:endParaRPr>
          </a:p>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Не рекомендується так робити!</a:t>
            </a:r>
            <a:endParaRPr lang="ru-RU" altLang="x-none" sz="3200" b="1" dirty="0" err="1">
              <a:solidFill>
                <a:srgbClr val="000000"/>
              </a:solidFill>
              <a:latin typeface="Arial" panose="020B0604020202020204" pitchFamily="34" charset="0"/>
            </a:endParaRP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ext Box 460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Інкремент і декремент</a:t>
            </a:r>
            <a:endParaRPr lang="ru-RU" altLang="x-none" sz="4200" dirty="0" err="1">
              <a:solidFill>
                <a:srgbClr val="FFFFFF"/>
              </a:solidFill>
              <a:latin typeface="Arial" panose="020B0604020202020204" pitchFamily="34" charset="0"/>
            </a:endParaRPr>
          </a:p>
        </p:txBody>
      </p:sp>
      <p:sp>
        <p:nvSpPr>
          <p:cNvPr id="46082" name="Text Box 46081"/>
          <p:cNvSpPr txBox="1"/>
          <p:nvPr/>
        </p:nvSpPr>
        <p:spPr>
          <a:xfrm>
            <a:off x="609600" y="1600200"/>
            <a:ext cx="7924800" cy="4419600"/>
          </a:xfrm>
          <a:prstGeom prst="rect">
            <a:avLst/>
          </a:prstGeom>
          <a:noFill/>
          <a:ln w="9525">
            <a:noFill/>
          </a:ln>
        </p:spPr>
        <p:txBody>
          <a:bodyPr wrap="square" lIns="91440" tIns="45720" rIns="91440" bIns="45720" anchor="t" anchorCtr="0"/>
          <a:p>
            <a:pPr marL="341630" indent="-341630" defTabSz="457200">
              <a:spcBef>
                <a:spcPts val="8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200" noProof="1" dirty="0" err="1">
                <a:solidFill>
                  <a:schemeClr val="tx1"/>
                </a:solidFill>
                <a:latin typeface="Arial" panose="020B0604020202020204" pitchFamily="34" charset="0"/>
                <a:ea typeface="Microsoft YaHei" panose="020B0503020204020204" charset="-122"/>
                <a:cs typeface="+mn-cs"/>
              </a:rPr>
              <a:t>інкремент "++"- збільшує</a:t>
            </a:r>
            <a:endParaRPr lang="ru-RU" altLang="x-none" sz="3200" noProof="1" dirty="0" err="1">
              <a:solidFill>
                <a:schemeClr val="tx1"/>
              </a:solidFill>
            </a:endParaRPr>
          </a:p>
          <a:p>
            <a:pPr defTabSz="457200">
              <a:spcBef>
                <a:spcPts val="800"/>
              </a:spcBef>
              <a:buClr>
                <a:srgbClr val="996666"/>
              </a:buClr>
              <a:buSzPct val="80000"/>
              <a:buFont typeface="Wingdings" panose="05000000000000000000" pitchFamily="2" charset="2"/>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200" noProof="1" dirty="0" err="1">
                <a:solidFill>
                  <a:schemeClr val="tx1"/>
                </a:solidFill>
                <a:latin typeface="Arial" panose="020B0604020202020204" pitchFamily="34" charset="0"/>
                <a:ea typeface="Microsoft YaHei" panose="020B0503020204020204" charset="-122"/>
                <a:cs typeface="+mn-cs"/>
              </a:rPr>
              <a:t>значення змінної на 1</a:t>
            </a:r>
            <a:endParaRPr lang="ru-RU" altLang="x-none" sz="3200" noProof="1" dirty="0" err="1">
              <a:solidFill>
                <a:schemeClr val="tx1"/>
              </a:solidFill>
            </a:endParaRPr>
          </a:p>
          <a:p>
            <a:pPr marL="341630" indent="-341630" defTabSz="457200">
              <a:spcBef>
                <a:spcPts val="8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200" noProof="1" dirty="0" err="1">
                <a:solidFill>
                  <a:schemeClr val="tx1"/>
                </a:solidFill>
                <a:latin typeface="Arial" panose="020B0604020202020204" pitchFamily="34" charset="0"/>
                <a:ea typeface="Microsoft YaHei" panose="020B0503020204020204" charset="-122"/>
                <a:cs typeface="+mn-cs"/>
              </a:rPr>
              <a:t>декремент "--" - зменшує</a:t>
            </a:r>
            <a:endParaRPr lang="ru-RU" altLang="x-none" sz="3200" noProof="1" dirty="0" err="1">
              <a:solidFill>
                <a:schemeClr val="tx1"/>
              </a:solidFill>
            </a:endParaRPr>
          </a:p>
          <a:p>
            <a:pPr defTabSz="457200">
              <a:spcBef>
                <a:spcPts val="800"/>
              </a:spcBef>
              <a:buClr>
                <a:srgbClr val="996666"/>
              </a:buClr>
              <a:buSzPct val="80000"/>
              <a:buFont typeface="Wingdings" panose="05000000000000000000" pitchFamily="2" charset="2"/>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200" noProof="1" dirty="0" err="1">
                <a:solidFill>
                  <a:schemeClr val="tx1"/>
                </a:solidFill>
                <a:latin typeface="Arial" panose="020B0604020202020204" pitchFamily="34" charset="0"/>
                <a:ea typeface="Microsoft YaHei" panose="020B0503020204020204" charset="-122"/>
                <a:cs typeface="+mn-cs"/>
              </a:rPr>
              <a:t>значення змінної на 1</a:t>
            </a:r>
            <a:endParaRPr lang="ru-RU" altLang="x-none" sz="3200" noProof="1" dirty="0" err="1">
              <a:solidFill>
                <a:schemeClr val="tx1"/>
              </a:solidFill>
            </a:endParaRPr>
          </a:p>
          <a:p>
            <a:pPr marL="341630" indent="-341630" defTabSz="457200">
              <a:spcBef>
                <a:spcPts val="8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ru-RU" altLang="x-none" sz="3200" noProof="1" dirty="0" err="1">
              <a:solidFill>
                <a:schemeClr val="tx1"/>
              </a:solidFill>
            </a:endParaRPr>
          </a:p>
          <a:p>
            <a:pPr defTabSz="457200">
              <a:spcBef>
                <a:spcPts val="800"/>
              </a:spcBef>
              <a:buClr>
                <a:srgbClr val="996666"/>
              </a:buClr>
              <a:buSzPct val="80000"/>
              <a:buFont typeface="Wingdings" panose="05000000000000000000" pitchFamily="2" charset="2"/>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200" noProof="1" dirty="0" err="1">
                <a:solidFill>
                  <a:schemeClr val="tx1"/>
                </a:solidFill>
                <a:latin typeface="Arial" panose="020B0604020202020204" pitchFamily="34" charset="0"/>
                <a:ea typeface="Microsoft YaHei" panose="020B0503020204020204" charset="-122"/>
                <a:cs typeface="+mn-cs"/>
              </a:rPr>
              <a:t>Для цих операторів існує префіксна та постфіксна форма. </a:t>
            </a:r>
            <a:endParaRPr lang="ru-RU" altLang="x-none" sz="3200" noProof="1" dirty="0" err="1">
              <a:solidFill>
                <a:schemeClr val="tx1"/>
              </a:solidFill>
            </a:endParaRPr>
          </a:p>
          <a:p>
            <a:pPr marL="341630" indent="-341630" defTabSz="457200">
              <a:spcBef>
                <a:spcPts val="8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ru-RU" altLang="x-none" sz="3200" noProof="1" dirty="0" err="1">
              <a:solidFill>
                <a:schemeClr val="tx1"/>
              </a:solidFill>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Text Box 471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Wingdings" panose="05000000000000000000" pitchFamily="2" charset="2"/>
                <a:ea typeface="Wingdings" panose="05000000000000000000" pitchFamily="2" charset="2"/>
              </a:rPr>
              <a:t></a:t>
            </a:r>
            <a:endParaRPr lang="ru-RU" altLang="x-none" sz="4200" dirty="0" err="1">
              <a:solidFill>
                <a:srgbClr val="FFFFFF"/>
              </a:solidFill>
              <a:latin typeface="Wingdings" panose="05000000000000000000" pitchFamily="2" charset="2"/>
              <a:ea typeface="Wingdings" panose="05000000000000000000" pitchFamily="2" charset="2"/>
            </a:endParaRPr>
          </a:p>
        </p:txBody>
      </p:sp>
      <p:sp>
        <p:nvSpPr>
          <p:cNvPr id="86018" name="Content Placeholder 47105"/>
          <p:cNvSpPr>
            <a:spLocks noGrp="1"/>
          </p:cNvSpPr>
          <p:nvPr>
            <p:ph idx="4294967295"/>
          </p:nvPr>
        </p:nvSpPr>
        <p:spPr>
          <a:xfrm>
            <a:off x="609600" y="1600200"/>
            <a:ext cx="7924800" cy="4419600"/>
          </a:xfrm>
          <a:ln>
            <a:solidFill>
              <a:srgbClr val="000000"/>
            </a:solidFill>
            <a:miter/>
          </a:ln>
        </p:spPr>
        <p:txBody>
          <a:bodyPr wrap="square" lIns="90000" tIns="46800" rIns="90000" bIns="46800" anchor="t" anchorCtr="0"/>
          <a:p>
            <a:endParaRPr lang="en-GB"/>
          </a:p>
        </p:txBody>
      </p:sp>
      <p:pic>
        <p:nvPicPr>
          <p:cNvPr id="86019" name="Picture 47106"/>
          <p:cNvPicPr>
            <a:picLocks noChangeAspect="1"/>
          </p:cNvPicPr>
          <p:nvPr/>
        </p:nvPicPr>
        <p:blipFill>
          <a:blip r:embed="rId1"/>
          <a:stretch>
            <a:fillRect/>
          </a:stretch>
        </p:blipFill>
        <p:spPr>
          <a:xfrm>
            <a:off x="166688" y="1939925"/>
            <a:ext cx="8810625" cy="3505200"/>
          </a:xfrm>
          <a:prstGeom prst="rect">
            <a:avLst/>
          </a:prstGeom>
          <a:noFill/>
          <a:ln w="9525">
            <a:noFill/>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22" name="Text Box 184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пишуть на С </a:t>
            </a:r>
            <a:r>
              <a:rPr lang="uk-UA" altLang="ru-RU" sz="4200" dirty="0" err="1">
                <a:solidFill>
                  <a:srgbClr val="FFFFFF"/>
                </a:solidFill>
                <a:latin typeface="Arial" panose="020B0604020202020204" pitchFamily="34" charset="0"/>
              </a:rPr>
              <a:t>та</a:t>
            </a:r>
            <a:r>
              <a:rPr lang="ru-RU" altLang="x-none" sz="4200" dirty="0" err="1">
                <a:solidFill>
                  <a:srgbClr val="FFFFFF"/>
                </a:solidFill>
                <a:latin typeface="Arial" panose="020B0604020202020204" pitchFamily="34" charset="0"/>
              </a:rPr>
              <a:t> С++</a:t>
            </a:r>
            <a:endParaRPr lang="ru-RU" altLang="x-none" sz="4200" dirty="0" err="1">
              <a:solidFill>
                <a:srgbClr val="FFFFFF"/>
              </a:solidFill>
              <a:latin typeface="Arial" panose="020B0604020202020204" pitchFamily="34" charset="0"/>
            </a:endParaRPr>
          </a:p>
        </p:txBody>
      </p:sp>
      <p:sp>
        <p:nvSpPr>
          <p:cNvPr id="30723" name="Rectangles 18433"/>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30724" name="Picture 18434"/>
          <p:cNvPicPr>
            <a:picLocks noChangeAspect="1"/>
          </p:cNvPicPr>
          <p:nvPr/>
        </p:nvPicPr>
        <p:blipFill>
          <a:blip r:embed="rId1"/>
          <a:stretch>
            <a:fillRect/>
          </a:stretch>
        </p:blipFill>
        <p:spPr>
          <a:xfrm>
            <a:off x="911225" y="1468438"/>
            <a:ext cx="7189788" cy="5389562"/>
          </a:xfrm>
          <a:prstGeom prst="rect">
            <a:avLst/>
          </a:prstGeom>
          <a:noFill/>
          <a:ln w="9525">
            <a:noFill/>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Text Box 481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Wingdings" panose="05000000000000000000" pitchFamily="2" charset="2"/>
                <a:ea typeface="Wingdings" panose="05000000000000000000" pitchFamily="2" charset="2"/>
              </a:rPr>
              <a:t></a:t>
            </a:r>
            <a:endParaRPr lang="ru-RU" altLang="x-none" sz="4200" dirty="0" err="1">
              <a:solidFill>
                <a:srgbClr val="FFFFFF"/>
              </a:solidFill>
              <a:latin typeface="Wingdings" panose="05000000000000000000" pitchFamily="2" charset="2"/>
              <a:ea typeface="Wingdings" panose="05000000000000000000" pitchFamily="2" charset="2"/>
            </a:endParaRPr>
          </a:p>
        </p:txBody>
      </p:sp>
      <p:sp>
        <p:nvSpPr>
          <p:cNvPr id="88066" name="Content Placeholder 48129"/>
          <p:cNvSpPr>
            <a:spLocks noGrp="1"/>
          </p:cNvSpPr>
          <p:nvPr>
            <p:ph idx="4294967295"/>
          </p:nvPr>
        </p:nvSpPr>
        <p:spPr>
          <a:xfrm>
            <a:off x="609600" y="1600200"/>
            <a:ext cx="7924800" cy="4419600"/>
          </a:xfrm>
          <a:ln>
            <a:solidFill>
              <a:srgbClr val="000000"/>
            </a:solidFill>
            <a:miter/>
          </a:ln>
        </p:spPr>
        <p:txBody>
          <a:bodyPr wrap="square" lIns="90000" tIns="46800" rIns="90000" bIns="46800" anchor="t" anchorCtr="0"/>
          <a:p>
            <a:endParaRPr lang="en-GB"/>
          </a:p>
        </p:txBody>
      </p:sp>
      <p:pic>
        <p:nvPicPr>
          <p:cNvPr id="88067" name="Picture 48130"/>
          <p:cNvPicPr>
            <a:picLocks noChangeAspect="1"/>
          </p:cNvPicPr>
          <p:nvPr/>
        </p:nvPicPr>
        <p:blipFill>
          <a:blip r:embed="rId1"/>
          <a:stretch>
            <a:fillRect/>
          </a:stretch>
        </p:blipFill>
        <p:spPr>
          <a:xfrm>
            <a:off x="1524000" y="-528637"/>
            <a:ext cx="6096000" cy="7915275"/>
          </a:xfrm>
          <a:prstGeom prst="rect">
            <a:avLst/>
          </a:prstGeom>
          <a:noFill/>
          <a:ln w="9525">
            <a:noFill/>
          </a:ln>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Рекомендації з використання</a:t>
            </a:r>
            <a:endParaRPr lang="ru-RU" altLang="x-none" sz="4200" dirty="0" err="1">
              <a:solidFill>
                <a:srgbClr val="FFFFFF"/>
              </a:solidFill>
              <a:latin typeface="Arial" panose="020B0604020202020204" pitchFamily="34" charset="0"/>
            </a:endParaRPr>
          </a:p>
        </p:txBody>
      </p:sp>
      <p:sp>
        <p:nvSpPr>
          <p:cNvPr id="90114" name="Text Box 5017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5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100" b="1" dirty="0" err="1">
                <a:solidFill>
                  <a:srgbClr val="000000"/>
                </a:solidFill>
                <a:latin typeface="Arial" panose="020B0604020202020204" pitchFamily="34" charset="0"/>
              </a:rPr>
              <a:t>Єдність мети кожної змінної</a:t>
            </a:r>
            <a:endParaRPr lang="ru-RU" altLang="x-none" sz="2100" b="1" dirty="0" err="1">
              <a:solidFill>
                <a:srgbClr val="000000"/>
              </a:solidFill>
              <a:latin typeface="Arial" panose="020B0604020202020204" pitchFamily="34" charset="0"/>
            </a:endParaRPr>
          </a:p>
          <a:p>
            <a:pPr defTabSz="457200">
              <a:spcBef>
                <a:spcPts val="5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2100" dirty="0" err="1">
              <a:solidFill>
                <a:srgbClr val="000000"/>
              </a:solidFill>
              <a:latin typeface="Arial" panose="020B0604020202020204" pitchFamily="34" charset="0"/>
            </a:endParaRPr>
          </a:p>
          <a:p>
            <a:pPr defTabSz="457200">
              <a:spcBef>
                <a:spcPts val="5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100" dirty="0" err="1">
                <a:solidFill>
                  <a:srgbClr val="000000"/>
                </a:solidFill>
                <a:latin typeface="Arial" panose="020B0604020202020204" pitchFamily="34" charset="0"/>
              </a:rPr>
              <a:t>Використовуйте змінну тільки з однією метою. Іноді є спокуса викликати одну змінну у двох різних місцях для розв'язання двох різних завдань. Використання "тимчасової" змінної - дуже погана ідея.</a:t>
            </a:r>
            <a:endParaRPr lang="ru-RU" altLang="x-none" sz="2100" dirty="0" err="1">
              <a:solidFill>
                <a:srgbClr val="000000"/>
              </a:solidFill>
              <a:latin typeface="Arial" panose="020B0604020202020204" pitchFamily="34" charset="0"/>
            </a:endParaRPr>
          </a:p>
          <a:p>
            <a:pPr defTabSz="457200">
              <a:spcBef>
                <a:spcPts val="5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2100" dirty="0" err="1">
              <a:solidFill>
                <a:srgbClr val="000000"/>
              </a:solidFill>
              <a:latin typeface="Arial" panose="020B0604020202020204" pitchFamily="34" charset="0"/>
            </a:endParaRPr>
          </a:p>
          <a:p>
            <a:pPr defTabSz="457200">
              <a:spcBef>
                <a:spcPts val="5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100" dirty="0" err="1">
                <a:solidFill>
                  <a:srgbClr val="000000"/>
                </a:solidFill>
                <a:latin typeface="Arial" panose="020B0604020202020204" pitchFamily="34" charset="0"/>
              </a:rPr>
              <a:t>Через використання в кількох різних ситуаціях однієї змінної створюється враження, що завдання пов'язані, хоча насправді це не так. Створюйте унікальні змінні для кожної мети, щоб зробити код більш читабельним і зрозумілим.</a:t>
            </a:r>
            <a:endParaRPr lang="ru-RU" altLang="x-none" sz="2100" dirty="0" err="1">
              <a:solidFill>
                <a:srgbClr val="000000"/>
              </a:solidFill>
              <a:latin typeface="Arial" panose="020B0604020202020204" pitchFamily="34" charset="0"/>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61" name="Picture 51200"/>
          <p:cNvPicPr>
            <a:picLocks noChangeAspect="1"/>
          </p:cNvPicPr>
          <p:nvPr/>
        </p:nvPicPr>
        <p:blipFill>
          <a:blip r:embed="rId1"/>
          <a:stretch>
            <a:fillRect/>
          </a:stretch>
        </p:blipFill>
        <p:spPr>
          <a:xfrm>
            <a:off x="4643438" y="3884613"/>
            <a:ext cx="4508500" cy="3000375"/>
          </a:xfrm>
          <a:prstGeom prst="rect">
            <a:avLst/>
          </a:prstGeom>
          <a:noFill/>
          <a:ln w="9525">
            <a:noFill/>
          </a:ln>
        </p:spPr>
      </p:pic>
      <p:sp>
        <p:nvSpPr>
          <p:cNvPr id="92162" name="Text Box 51201"/>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Практика</a:t>
            </a:r>
            <a:endParaRPr lang="ru-RU" altLang="x-none" sz="4200" dirty="0" err="1">
              <a:solidFill>
                <a:srgbClr val="FFFFFF"/>
              </a:solidFill>
              <a:latin typeface="Arial" panose="020B0604020202020204" pitchFamily="34" charset="0"/>
            </a:endParaRPr>
          </a:p>
        </p:txBody>
      </p:sp>
      <p:sp>
        <p:nvSpPr>
          <p:cNvPr id="92163" name="Text Box 51202"/>
          <p:cNvSpPr txBox="1"/>
          <p:nvPr/>
        </p:nvSpPr>
        <p:spPr>
          <a:xfrm>
            <a:off x="468313" y="1600200"/>
            <a:ext cx="8135937"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en-US" sz="3000" dirty="0" err="1">
                <a:solidFill>
                  <a:srgbClr val="000000"/>
                </a:solidFill>
                <a:latin typeface="Arial" panose="020B0604020202020204" pitchFamily="34" charset="0"/>
              </a:rPr>
              <a:t>В Олександра вдома живе</a:t>
            </a:r>
            <a:r>
              <a:rPr lang="en-GB" altLang="x-none" sz="3000" dirty="0" err="1">
                <a:solidFill>
                  <a:srgbClr val="000000"/>
                </a:solidFill>
                <a:latin typeface="Arial" panose="020B0604020202020204" pitchFamily="34" charset="0"/>
              </a:rPr>
              <a:t> </a:t>
            </a:r>
            <a:r>
              <a:rPr lang="en-US" altLang="zh-CN" sz="3000" b="1" dirty="0" err="1">
                <a:solidFill>
                  <a:srgbClr val="000000"/>
                </a:solidFill>
                <a:latin typeface="Arial" panose="020B0604020202020204" pitchFamily="34" charset="0"/>
              </a:rPr>
              <a:t>C</a:t>
            </a:r>
            <a:r>
              <a:rPr lang="en-GB" altLang="x-none" sz="3000" dirty="0" err="1">
                <a:solidFill>
                  <a:srgbClr val="000000"/>
                </a:solidFill>
                <a:latin typeface="Arial" panose="020B0604020202020204" pitchFamily="34" charset="0"/>
              </a:rPr>
              <a:t> кішок. Кожна кішка за день з'їдає </a:t>
            </a:r>
            <a:r>
              <a:rPr lang="en-US" altLang="x-none" sz="3000" b="1" dirty="0" err="1">
                <a:solidFill>
                  <a:srgbClr val="000000"/>
                </a:solidFill>
                <a:latin typeface="Arial" panose="020B0604020202020204" pitchFamily="34" charset="0"/>
              </a:rPr>
              <a:t>F</a:t>
            </a:r>
            <a:r>
              <a:rPr lang="en-GB" altLang="x-none" sz="3000" dirty="0" err="1">
                <a:solidFill>
                  <a:srgbClr val="000000"/>
                </a:solidFill>
                <a:latin typeface="Arial" panose="020B0604020202020204" pitchFamily="34" charset="0"/>
              </a:rPr>
              <a:t> грамів котячого корму. Кілограм корму коштує </a:t>
            </a:r>
            <a:r>
              <a:rPr lang="en-US" altLang="zh-CN" sz="3000" b="1" dirty="0" err="1">
                <a:solidFill>
                  <a:srgbClr val="000000"/>
                </a:solidFill>
                <a:latin typeface="Arial" panose="020B0604020202020204" pitchFamily="34" charset="0"/>
              </a:rPr>
              <a:t>UAH</a:t>
            </a:r>
            <a:r>
              <a:rPr lang="en-GB" altLang="x-none" sz="3000" dirty="0" err="1">
                <a:solidFill>
                  <a:srgbClr val="000000"/>
                </a:solidFill>
                <a:latin typeface="Arial" panose="020B0604020202020204" pitchFamily="34" charset="0"/>
              </a:rPr>
              <a:t> гривень.</a:t>
            </a:r>
            <a:endParaRPr lang="en-GB" altLang="x-none" sz="30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000" dirty="0" err="1">
                <a:solidFill>
                  <a:srgbClr val="000000"/>
                </a:solidFill>
                <a:latin typeface="Arial" panose="020B0604020202020204" pitchFamily="34" charset="0"/>
              </a:rPr>
              <a:t>Скільки грошей </a:t>
            </a:r>
            <a:r>
              <a:rPr lang="ru-RU" altLang="x-none" sz="3000" dirty="0" err="1">
                <a:solidFill>
                  <a:srgbClr val="000000"/>
                </a:solidFill>
                <a:latin typeface="Arial" panose="020B0604020202020204" pitchFamily="34" charset="0"/>
              </a:rPr>
              <a:t>п</a:t>
            </a:r>
            <a:r>
              <a:rPr lang="en-GB" altLang="x-none" sz="3000" dirty="0" err="1">
                <a:solidFill>
                  <a:srgbClr val="000000"/>
                </a:solidFill>
                <a:latin typeface="Arial" panose="020B0604020202020204" pitchFamily="34" charset="0"/>
              </a:rPr>
              <a:t>іде на котячий корм на місяць, і за цілий рік?  </a:t>
            </a:r>
            <a:endParaRPr lang="en-GB" altLang="x-none" sz="3000" dirty="0" err="1">
              <a:solidFill>
                <a:srgbClr val="000000"/>
              </a:solidFill>
              <a:latin typeface="Arial" panose="020B0604020202020204" pitchFamily="34" charset="0"/>
            </a:endParaRP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itle 1"/>
          <p:cNvSpPr>
            <a:spLocks noGrp="1"/>
          </p:cNvSpPr>
          <p:nvPr>
            <p:ph type="title"/>
          </p:nvPr>
        </p:nvSpPr>
        <p:spPr/>
        <p:txBody>
          <a:bodyPr vert="horz" wrap="square" lIns="91440" tIns="45720" rIns="91440" bIns="45720" anchor="ctr" anchorCtr="0"/>
          <a:p>
            <a:r>
              <a:rPr lang="ru-RU" altLang="ru-RU" sz="3600" dirty="0"/>
              <a:t>Комбіновані оператори</a:t>
            </a:r>
            <a:endParaRPr lang="ru-RU" altLang="ru-RU" sz="3600" dirty="0"/>
          </a:p>
        </p:txBody>
      </p:sp>
      <p:sp>
        <p:nvSpPr>
          <p:cNvPr id="7170" name="Content Placeholder 2"/>
          <p:cNvSpPr>
            <a:spLocks noGrp="1"/>
          </p:cNvSpPr>
          <p:nvPr>
            <p:ph idx="1"/>
          </p:nvPr>
        </p:nvSpPr>
        <p:spPr>
          <a:xfrm>
            <a:off x="609600" y="1600200"/>
            <a:ext cx="8066088" cy="4419600"/>
          </a:xfrm>
        </p:spPr>
        <p:txBody>
          <a:bodyPr vert="horz" wrap="square" lIns="91440" tIns="45720" rIns="91440" bIns="45720" anchor="t" anchorCtr="0"/>
          <a:p>
            <a:pPr marL="0" indent="0">
              <a:buNone/>
            </a:pPr>
            <a:r>
              <a:rPr lang="ru-RU" altLang="ru-RU" sz="2500" dirty="0"/>
              <a:t>У С++ для бінарних арифметичних операцій можна використовувати комбіновані (складені або скорочені) знаки операцій:</a:t>
            </a:r>
            <a:endParaRPr lang="ru-RU" altLang="ru-RU" sz="2500" dirty="0"/>
          </a:p>
          <a:p>
            <a:pPr marL="0" indent="0">
              <a:buNone/>
            </a:pPr>
            <a:endParaRPr lang="ru-RU" altLang="ru-RU" sz="2500" dirty="0"/>
          </a:p>
          <a:p>
            <a:pPr marL="0" indent="0" algn="ctr">
              <a:buNone/>
            </a:pPr>
            <a:r>
              <a:rPr lang="ru-RU" altLang="ru-RU" sz="2500" b="1" dirty="0"/>
              <a:t>змінна операція= вираз;</a:t>
            </a:r>
            <a:endParaRPr lang="ru-RU" altLang="ru-RU" sz="2500" b="1" dirty="0"/>
          </a:p>
          <a:p>
            <a:pPr marL="0" indent="0">
              <a:buNone/>
            </a:pPr>
            <a:endParaRPr lang="ru-RU" altLang="ru-RU" sz="2500" dirty="0"/>
          </a:p>
          <a:p>
            <a:pPr marL="0" indent="0">
              <a:buNone/>
            </a:pPr>
            <a:r>
              <a:rPr lang="ru-RU" altLang="ru-RU" sz="2500" dirty="0"/>
              <a:t>Це еквівалентно такій операції:</a:t>
            </a:r>
            <a:endParaRPr lang="ru-RU" altLang="ru-RU" sz="2500" dirty="0"/>
          </a:p>
          <a:p>
            <a:pPr marL="0" indent="0">
              <a:buNone/>
            </a:pPr>
            <a:endParaRPr lang="ru-RU" altLang="ru-RU" sz="2500" dirty="0"/>
          </a:p>
          <a:p>
            <a:pPr marL="0" indent="0" algn="ctr">
              <a:buNone/>
            </a:pPr>
            <a:r>
              <a:rPr lang="ru-RU" altLang="ru-RU" sz="2500" b="1" dirty="0"/>
              <a:t>змінна = змінна операція вираз;</a:t>
            </a:r>
            <a:endParaRPr lang="ru-RU" altLang="ru-RU" sz="2500" b="1"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itle 1"/>
          <p:cNvSpPr>
            <a:spLocks noGrp="1"/>
          </p:cNvSpPr>
          <p:nvPr>
            <p:ph type="title"/>
          </p:nvPr>
        </p:nvSpPr>
        <p:spPr/>
        <p:txBody>
          <a:bodyPr vert="horz" wrap="square" lIns="91440" tIns="45720" rIns="91440" bIns="45720" anchor="ctr" anchorCtr="0"/>
          <a:p>
            <a:r>
              <a:rPr lang="ru-RU" altLang="ru-RU" sz="3600" dirty="0"/>
              <a:t>Приклади скорочених операцій</a:t>
            </a:r>
            <a:endParaRPr lang="ru-RU" altLang="ru-RU" sz="3600" dirty="0"/>
          </a:p>
        </p:txBody>
      </p:sp>
      <p:sp>
        <p:nvSpPr>
          <p:cNvPr id="8194" name="Content Placeholder 2"/>
          <p:cNvSpPr>
            <a:spLocks noGrp="1"/>
          </p:cNvSpPr>
          <p:nvPr>
            <p:ph idx="1"/>
          </p:nvPr>
        </p:nvSpPr>
        <p:spPr/>
        <p:txBody>
          <a:bodyPr vert="horz" wrap="square" lIns="91440" tIns="45720" rIns="91440" bIns="45720" anchor="t" anchorCtr="0"/>
          <a:p>
            <a:pPr marL="0" indent="0">
              <a:buNone/>
            </a:pPr>
            <a:r>
              <a:rPr lang="ru-RU" altLang="ru-RU" sz="2300" dirty="0"/>
              <a:t>1. Вираз x += 2 означає x = x + 2</a:t>
            </a:r>
            <a:endParaRPr lang="ru-RU" altLang="ru-RU" sz="2300" dirty="0"/>
          </a:p>
          <a:p>
            <a:pPr marL="0" indent="0">
              <a:buNone/>
            </a:pPr>
            <a:r>
              <a:rPr lang="ru-RU" altLang="ru-RU" sz="2300" dirty="0"/>
              <a:t>2. Вираз x -= 5 означає x = x - 5</a:t>
            </a:r>
            <a:endParaRPr lang="ru-RU" altLang="ru-RU" sz="2300" dirty="0"/>
          </a:p>
          <a:p>
            <a:pPr marL="0" indent="0">
              <a:buNone/>
            </a:pPr>
            <a:r>
              <a:rPr lang="ru-RU" altLang="ru-RU" sz="2300" dirty="0"/>
              <a:t>3. Вираз x *= 4 означає x = x * 4</a:t>
            </a:r>
            <a:endParaRPr lang="ru-RU" altLang="ru-RU" sz="2300" dirty="0"/>
          </a:p>
          <a:p>
            <a:pPr marL="0" indent="0">
              <a:buNone/>
            </a:pPr>
            <a:r>
              <a:rPr lang="ru-RU" altLang="ru-RU" sz="2300" dirty="0"/>
              <a:t>4. Вираз x /= y означає x = x / y</a:t>
            </a:r>
            <a:endParaRPr lang="ru-RU" altLang="ru-RU" sz="2300" dirty="0"/>
          </a:p>
          <a:p>
            <a:pPr marL="0" indent="0">
              <a:buNone/>
            </a:pPr>
            <a:endParaRPr lang="ru-RU" altLang="ru-RU" sz="2300" dirty="0"/>
          </a:p>
          <a:p>
            <a:pPr marL="0" indent="0">
              <a:buNone/>
            </a:pPr>
            <a:endParaRPr lang="ru-RU" altLang="ru-RU" sz="2300" dirty="0"/>
          </a:p>
          <a:p>
            <a:pPr marL="0" indent="0">
              <a:buNone/>
            </a:pPr>
            <a:r>
              <a:rPr lang="ru-RU" altLang="ru-RU" sz="2300" dirty="0"/>
              <a:t>Також зустрічаються такі скорочення:</a:t>
            </a:r>
            <a:endParaRPr lang="ru-RU" altLang="ru-RU" sz="2300" dirty="0"/>
          </a:p>
          <a:p>
            <a:pPr marL="0" indent="0">
              <a:buNone/>
            </a:pPr>
            <a:r>
              <a:rPr lang="ru-RU" altLang="ru-RU" sz="2300" dirty="0"/>
              <a:t>x %= b    x &amp;= b</a:t>
            </a:r>
            <a:endParaRPr lang="ru-RU" altLang="ru-RU" sz="2300" dirty="0"/>
          </a:p>
          <a:p>
            <a:pPr marL="0" indent="0">
              <a:buNone/>
            </a:pPr>
            <a:r>
              <a:rPr lang="ru-RU" altLang="ru-RU" sz="2300" dirty="0"/>
              <a:t>x |= b      x ^= b</a:t>
            </a:r>
            <a:endParaRPr lang="ru-RU" altLang="ru-RU" sz="2300" dirty="0"/>
          </a:p>
          <a:p>
            <a:pPr marL="0" indent="0">
              <a:buNone/>
            </a:pPr>
            <a:r>
              <a:rPr lang="ru-RU" altLang="ru-RU" sz="2300" dirty="0"/>
              <a:t>x &lt;&lt;= b   x &gt;&gt;&gt;= b	 </a:t>
            </a:r>
            <a:endParaRPr lang="ru-RU" altLang="ru-RU" sz="23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Title 1"/>
          <p:cNvSpPr>
            <a:spLocks noGrp="1"/>
          </p:cNvSpPr>
          <p:nvPr>
            <p:ph type="title"/>
          </p:nvPr>
        </p:nvSpPr>
        <p:spPr/>
        <p:txBody>
          <a:bodyPr vert="horz" wrap="square" lIns="91440" tIns="45720" rIns="91440" bIns="45720" anchor="ctr" anchorCtr="0"/>
          <a:p>
            <a:r>
              <a:rPr lang="ru-RU" altLang="ru-RU" dirty="0"/>
              <a:t>Перетворення типів</a:t>
            </a:r>
            <a:endParaRPr lang="ru-RU" altLang="ru-RU" dirty="0"/>
          </a:p>
        </p:txBody>
      </p:sp>
      <p:sp>
        <p:nvSpPr>
          <p:cNvPr id="3" name="Content Placeholder 2"/>
          <p:cNvSpPr>
            <a:spLocks noGrp="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2800" b="1" i="0" u="none" strike="noStrike" kern="0" cap="none" spc="0" normalizeH="0" baseline="0" noProof="0" dirty="0" smtClean="0">
                <a:ln>
                  <a:noFill/>
                </a:ln>
                <a:solidFill>
                  <a:schemeClr val="tx1"/>
                </a:solidFill>
                <a:effectLst/>
                <a:uLnTx/>
                <a:uFillTx/>
                <a:latin typeface="+mn-lt"/>
                <a:ea typeface="+mn-ea"/>
                <a:cs typeface="+mn-cs"/>
              </a:rPr>
              <a:t>За діапазоном значень, що містяться,</a:t>
            </a:r>
            <a:endParaRPr kumimoji="0" lang="ru-RU" sz="28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2800" b="1" i="0" u="none" strike="noStrike" kern="0" cap="none" spc="0" normalizeH="0" baseline="0" noProof="0" dirty="0" smtClean="0">
                <a:ln>
                  <a:noFill/>
                </a:ln>
                <a:solidFill>
                  <a:schemeClr val="tx1"/>
                </a:solidFill>
                <a:effectLst/>
                <a:uLnTx/>
                <a:uFillTx/>
                <a:latin typeface="+mn-lt"/>
                <a:ea typeface="+mn-ea"/>
                <a:cs typeface="+mn-cs"/>
              </a:rPr>
              <a:t>перетворення можна розділити на дві групи відносно місця розташування </a:t>
            </a:r>
            <a:r>
              <a:rPr kumimoji="0" lang="uk-UA" altLang="ru-RU" sz="2800" b="1" i="0" u="none" strike="noStrike" kern="0" cap="none" spc="0" normalizeH="0" baseline="0" noProof="0" dirty="0" smtClean="0">
                <a:ln>
                  <a:noFill/>
                </a:ln>
                <a:solidFill>
                  <a:schemeClr val="tx1"/>
                </a:solidFill>
                <a:effectLst/>
                <a:uLnTx/>
                <a:uFillTx/>
                <a:latin typeface="+mn-lt"/>
                <a:ea typeface="+mn-ea"/>
                <a:cs typeface="+mn-cs"/>
              </a:rPr>
              <a:t>           </a:t>
            </a:r>
            <a:r>
              <a:rPr kumimoji="0" lang="ru-RU" sz="2800" b="1" i="0" u="none" strike="noStrike" kern="0" cap="none" spc="0" normalizeH="0" baseline="0" noProof="0" dirty="0" smtClean="0">
                <a:ln>
                  <a:noFill/>
                </a:ln>
                <a:solidFill>
                  <a:schemeClr val="tx1"/>
                </a:solidFill>
                <a:effectLst/>
                <a:uLnTx/>
                <a:uFillTx/>
                <a:latin typeface="+mn-lt"/>
                <a:ea typeface="+mn-ea"/>
                <a:cs typeface="+mn-cs"/>
              </a:rPr>
              <a:t>в ієрархії типів даних, що беруть участь </a:t>
            </a:r>
            <a:r>
              <a:rPr kumimoji="0" lang="uk-UA" altLang="ru-RU" sz="2800" b="1" i="0" u="none" strike="noStrike" kern="0" cap="none" spc="0" normalizeH="0" baseline="0" noProof="0" dirty="0" smtClean="0">
                <a:ln>
                  <a:noFill/>
                </a:ln>
                <a:solidFill>
                  <a:schemeClr val="tx1"/>
                </a:solidFill>
                <a:effectLst/>
                <a:uLnTx/>
                <a:uFillTx/>
                <a:latin typeface="+mn-lt"/>
                <a:ea typeface="+mn-ea"/>
                <a:cs typeface="+mn-cs"/>
              </a:rPr>
              <a:t>   </a:t>
            </a:r>
            <a:r>
              <a:rPr kumimoji="0" lang="ru-RU" sz="2800" b="1" i="0" u="none" strike="noStrike" kern="0" cap="none" spc="0" normalizeH="0" baseline="0" noProof="0" dirty="0" smtClean="0">
                <a:ln>
                  <a:noFill/>
                </a:ln>
                <a:solidFill>
                  <a:schemeClr val="tx1"/>
                </a:solidFill>
                <a:effectLst/>
                <a:uLnTx/>
                <a:uFillTx/>
                <a:latin typeface="+mn-lt"/>
                <a:ea typeface="+mn-ea"/>
                <a:cs typeface="+mn-cs"/>
              </a:rPr>
              <a:t>у перетворенні:</a:t>
            </a:r>
            <a:endParaRPr kumimoji="0" lang="ru-RU" sz="28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endParaRPr kumimoji="0" lang="ru-RU"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800" b="1" i="0" u="none" strike="noStrike" kern="0" cap="none" spc="0" normalizeH="0" baseline="0" noProof="0" dirty="0" smtClean="0">
                <a:ln>
                  <a:noFill/>
                </a:ln>
                <a:solidFill>
                  <a:schemeClr val="tx1"/>
                </a:solidFill>
                <a:effectLst/>
                <a:uLnTx/>
                <a:uFillTx/>
                <a:latin typeface="+mn-lt"/>
                <a:ea typeface="+mn-ea"/>
                <a:cs typeface="+mn-cs"/>
              </a:rPr>
              <a:t>Звужувальне</a:t>
            </a:r>
            <a:endParaRPr kumimoji="0" lang="ru-RU"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800" b="1" i="0" u="none" strike="noStrike" kern="0" cap="none" spc="0" normalizeH="0" baseline="0" noProof="0" dirty="0" smtClean="0">
                <a:ln>
                  <a:noFill/>
                </a:ln>
                <a:solidFill>
                  <a:schemeClr val="tx1"/>
                </a:solidFill>
                <a:effectLst/>
                <a:uLnTx/>
                <a:uFillTx/>
                <a:latin typeface="+mn-lt"/>
                <a:ea typeface="+mn-ea"/>
                <a:cs typeface="+mn-cs"/>
              </a:rPr>
              <a:t>Розширювальне</a:t>
            </a:r>
            <a:endParaRPr kumimoji="0" lang="ru-RU" sz="2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Заголовок 1"/>
          <p:cNvSpPr>
            <a:spLocks noGrp="1"/>
          </p:cNvSpPr>
          <p:nvPr>
            <p:ph type="title"/>
          </p:nvPr>
        </p:nvSpPr>
        <p:spPr/>
        <p:txBody>
          <a:bodyPr vert="horz" wrap="square" lIns="91440" tIns="45720" rIns="91440" bIns="45720" anchor="ctr" anchorCtr="0"/>
          <a:p>
            <a:r>
              <a:rPr lang="ru-RU" altLang="ru-RU" dirty="0"/>
              <a:t>Ієрархія типів</a:t>
            </a:r>
            <a:endParaRPr lang="ru-RU" altLang="ru-RU" dirty="0"/>
          </a:p>
        </p:txBody>
      </p:sp>
      <p:sp>
        <p:nvSpPr>
          <p:cNvPr id="10242" name="Объект 2"/>
          <p:cNvSpPr>
            <a:spLocks noGrp="1"/>
          </p:cNvSpPr>
          <p:nvPr>
            <p:ph idx="1"/>
          </p:nvPr>
        </p:nvSpPr>
        <p:spPr>
          <a:xfrm>
            <a:off x="611188" y="1601788"/>
            <a:ext cx="7924800" cy="4419600"/>
          </a:xfrm>
        </p:spPr>
        <p:txBody>
          <a:bodyPr vert="horz" wrap="square" lIns="91440" tIns="45720" rIns="91440" bIns="45720" anchor="t" anchorCtr="0"/>
          <a:p>
            <a:r>
              <a:rPr lang="ru-RU" altLang="ru-RU" b="1" dirty="0"/>
              <a:t>double </a:t>
            </a:r>
            <a:r>
              <a:rPr lang="ru-RU" altLang="ru-RU" dirty="0"/>
              <a:t>(експонента, висока точність)</a:t>
            </a:r>
            <a:endParaRPr lang="ru-RU" altLang="ru-RU" dirty="0"/>
          </a:p>
          <a:p>
            <a:r>
              <a:rPr lang="ru-RU" altLang="ru-RU" b="1" dirty="0"/>
              <a:t>float </a:t>
            </a:r>
            <a:r>
              <a:rPr lang="ru-RU" altLang="ru-RU" dirty="0"/>
              <a:t>(експонента)</a:t>
            </a:r>
            <a:endParaRPr lang="ru-RU" altLang="ru-RU" dirty="0"/>
          </a:p>
          <a:p>
            <a:r>
              <a:rPr lang="ru-RU" altLang="ru-RU" b="1" dirty="0"/>
              <a:t>long long int</a:t>
            </a:r>
            <a:r>
              <a:rPr lang="ru-RU" altLang="ru-RU" dirty="0"/>
              <a:t> (квінтильйони значень)</a:t>
            </a:r>
            <a:endParaRPr lang="ru-RU" altLang="ru-RU" dirty="0"/>
          </a:p>
          <a:p>
            <a:r>
              <a:rPr lang="ru-RU" altLang="ru-RU" b="1" dirty="0"/>
              <a:t>int </a:t>
            </a:r>
            <a:r>
              <a:rPr lang="ru-RU" altLang="ru-RU" dirty="0"/>
              <a:t>(~4 мільярди значень)</a:t>
            </a:r>
            <a:endParaRPr lang="ru-RU" altLang="ru-RU" dirty="0"/>
          </a:p>
          <a:p>
            <a:r>
              <a:rPr lang="ru-RU" altLang="ru-RU" b="1" dirty="0"/>
              <a:t>short</a:t>
            </a:r>
            <a:r>
              <a:rPr lang="ru-RU" altLang="en-US" b="1" dirty="0"/>
              <a:t> </a:t>
            </a:r>
            <a:r>
              <a:rPr lang="en-US" altLang="zh-CN" b="1" dirty="0"/>
              <a:t>int</a:t>
            </a:r>
            <a:r>
              <a:rPr lang="ru-RU" altLang="ru-RU" dirty="0"/>
              <a:t> (65536 значень)</a:t>
            </a:r>
            <a:endParaRPr lang="ru-RU" altLang="ru-RU" dirty="0"/>
          </a:p>
          <a:p>
            <a:r>
              <a:rPr lang="ru-RU" altLang="ru-RU" b="1" dirty="0"/>
              <a:t>char </a:t>
            </a:r>
            <a:r>
              <a:rPr lang="ru-RU" altLang="ru-RU" dirty="0"/>
              <a:t>(256 значень)</a:t>
            </a:r>
            <a:endParaRPr lang="ru-RU" altLang="ru-RU" dirty="0"/>
          </a:p>
          <a:p>
            <a:r>
              <a:rPr lang="ru-RU" altLang="ru-RU" b="1" dirty="0"/>
              <a:t>bool </a:t>
            </a:r>
            <a:r>
              <a:rPr lang="ru-RU" altLang="ru-RU" dirty="0"/>
              <a:t>(2 значення)</a:t>
            </a:r>
            <a:endParaRPr lang="ru-RU" altLang="ru-RU" dirty="0"/>
          </a:p>
        </p:txBody>
      </p:sp>
      <p:pic>
        <p:nvPicPr>
          <p:cNvPr id="10243" name="Picture 3" descr="C:\Users\Саша\Desktop\0_7d488_f1298e5c_S.jpg"/>
          <p:cNvPicPr>
            <a:picLocks noChangeAspect="1"/>
          </p:cNvPicPr>
          <p:nvPr/>
        </p:nvPicPr>
        <p:blipFill>
          <a:blip r:embed="rId1"/>
          <a:stretch>
            <a:fillRect/>
          </a:stretch>
        </p:blipFill>
        <p:spPr>
          <a:xfrm rot="512320">
            <a:off x="900113" y="1458913"/>
            <a:ext cx="650875" cy="360362"/>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Заголовок 1"/>
          <p:cNvSpPr>
            <a:spLocks noGrp="1"/>
          </p:cNvSpPr>
          <p:nvPr>
            <p:ph type="title"/>
          </p:nvPr>
        </p:nvSpPr>
        <p:spPr/>
        <p:txBody>
          <a:bodyPr vert="horz" wrap="square" lIns="91440" tIns="45720" rIns="91440" bIns="45720" anchor="ctr" anchorCtr="0"/>
          <a:p>
            <a:r>
              <a:rPr lang="ru-RU" altLang="ru-RU" dirty="0"/>
              <a:t>Звужувальне перетворення</a:t>
            </a:r>
            <a:endParaRPr lang="ru-RU" altLang="ru-RU" dirty="0"/>
          </a:p>
        </p:txBody>
      </p:sp>
      <p:sp>
        <p:nvSpPr>
          <p:cNvPr id="11266" name="Объект 2"/>
          <p:cNvSpPr>
            <a:spLocks noGrp="1"/>
          </p:cNvSpPr>
          <p:nvPr>
            <p:ph idx="1"/>
          </p:nvPr>
        </p:nvSpPr>
        <p:spPr/>
        <p:txBody>
          <a:bodyPr vert="horz" wrap="square" lIns="91440" tIns="45720" rIns="91440" bIns="45720" anchor="t" anchorCtr="0"/>
          <a:p>
            <a:pPr marL="0" indent="0">
              <a:buNone/>
            </a:pPr>
            <a:r>
              <a:rPr lang="ru-RU" altLang="ru-RU" dirty="0"/>
              <a:t>Звужувальне перетворення - при такому перетворенні більший тип даних </a:t>
            </a:r>
            <a:r>
              <a:rPr lang="uk-UA" altLang="ru-RU" dirty="0"/>
              <a:t>            </a:t>
            </a:r>
            <a:r>
              <a:rPr lang="ru-RU" altLang="ru-RU" dirty="0"/>
              <a:t>в ієрархії перетворюється на менший тип, і в цьому випадку може статися втрата даних, тому воно не завжди можливе.</a:t>
            </a:r>
            <a:endParaRPr lang="ru-RU" altLang="ru-RU" dirty="0"/>
          </a:p>
          <a:p>
            <a:pPr marL="0" indent="0">
              <a:buNone/>
            </a:pPr>
            <a:endParaRPr lang="ru-RU" altLang="ru-RU" dirty="0"/>
          </a:p>
          <a:p>
            <a:pPr marL="0" indent="0" algn="ctr">
              <a:buNone/>
            </a:pPr>
            <a:r>
              <a:rPr lang="ru-RU" altLang="ru-RU" b="1" dirty="0"/>
              <a:t>char symbol = 65;</a:t>
            </a:r>
            <a:endParaRPr lang="ru-RU" altLang="ru-RU" b="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Заголовок 1"/>
          <p:cNvSpPr>
            <a:spLocks noGrp="1"/>
          </p:cNvSpPr>
          <p:nvPr>
            <p:ph type="title"/>
          </p:nvPr>
        </p:nvSpPr>
        <p:spPr/>
        <p:txBody>
          <a:bodyPr vert="horz" wrap="square" lIns="91440" tIns="45720" rIns="91440" bIns="45720" anchor="ctr" anchorCtr="0"/>
          <a:p>
            <a:r>
              <a:rPr lang="ru-RU" altLang="ru-RU" sz="4000" dirty="0"/>
              <a:t>Розширювальне перетворення</a:t>
            </a:r>
            <a:endParaRPr lang="ru-RU" altLang="ru-RU" sz="4000" dirty="0"/>
          </a:p>
        </p:txBody>
      </p:sp>
      <p:sp>
        <p:nvSpPr>
          <p:cNvPr id="12290" name="Объект 2"/>
          <p:cNvSpPr>
            <a:spLocks noGrp="1"/>
          </p:cNvSpPr>
          <p:nvPr>
            <p:ph idx="1"/>
          </p:nvPr>
        </p:nvSpPr>
        <p:spPr/>
        <p:txBody>
          <a:bodyPr vert="horz" wrap="square" lIns="91440" tIns="45720" rIns="91440" bIns="45720" anchor="t" anchorCtr="0"/>
          <a:p>
            <a:pPr marL="0" indent="0">
              <a:buNone/>
            </a:pPr>
            <a:r>
              <a:rPr lang="ru-RU" altLang="ru-RU" dirty="0"/>
              <a:t>Розширювальне перетворення</a:t>
            </a:r>
            <a:r>
              <a:rPr lang="en-US" altLang="ru-RU" dirty="0"/>
              <a:t> - </a:t>
            </a:r>
            <a:r>
              <a:rPr lang="ru-RU" altLang="ru-RU" dirty="0"/>
              <a:t>веде </a:t>
            </a:r>
            <a:r>
              <a:rPr lang="uk-UA" altLang="ru-RU" dirty="0"/>
              <a:t> </a:t>
            </a:r>
            <a:r>
              <a:rPr lang="ru-RU" altLang="ru-RU" dirty="0"/>
              <a:t>до так званого розширення типу даних від меншого діапазону значень </a:t>
            </a:r>
            <a:r>
              <a:rPr lang="uk-UA" altLang="ru-RU" dirty="0"/>
              <a:t>            </a:t>
            </a:r>
            <a:r>
              <a:rPr lang="ru-RU" altLang="ru-RU" dirty="0"/>
              <a:t>до більшого діапазону.</a:t>
            </a:r>
            <a:endParaRPr lang="ru-RU" altLang="ru-RU" dirty="0"/>
          </a:p>
          <a:p>
            <a:pPr marL="0" indent="0">
              <a:buNone/>
            </a:pPr>
            <a:endParaRPr lang="ru-RU" altLang="ru-RU" dirty="0"/>
          </a:p>
          <a:p>
            <a:pPr marL="0" indent="0" algn="ctr">
              <a:buNone/>
            </a:pPr>
            <a:r>
              <a:rPr lang="ru-RU" altLang="ru-RU" b="1" dirty="0"/>
              <a:t>double d = 500; </a:t>
            </a:r>
            <a:endParaRPr lang="ru-RU" altLang="ru-RU" b="1"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Заголовок 1"/>
          <p:cNvSpPr>
            <a:spLocks noGrp="1"/>
          </p:cNvSpPr>
          <p:nvPr>
            <p:ph type="title"/>
          </p:nvPr>
        </p:nvSpPr>
        <p:spPr/>
        <p:txBody>
          <a:bodyPr vert="horz" wrap="square" lIns="91440" tIns="45720" rIns="91440" bIns="45720" anchor="ctr" anchorCtr="0"/>
          <a:p>
            <a:r>
              <a:rPr lang="ru-RU" altLang="ru-RU" dirty="0"/>
              <a:t>Неявне перетворення</a:t>
            </a:r>
            <a:endParaRPr lang="ru-RU" altLang="ru-RU" dirty="0"/>
          </a:p>
        </p:txBody>
      </p:sp>
      <p:sp>
        <p:nvSpPr>
          <p:cNvPr id="3" name="Объект 2"/>
          <p:cNvSpPr>
            <a:spLocks noGrp="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2500" b="0" i="0" u="none" strike="noStrike" kern="0" cap="none" spc="0" normalizeH="0" baseline="0" noProof="0" dirty="0" smtClean="0">
                <a:ln>
                  <a:noFill/>
                </a:ln>
                <a:solidFill>
                  <a:schemeClr val="tx1"/>
                </a:solidFill>
                <a:effectLst/>
                <a:uLnTx/>
                <a:uFillTx/>
                <a:latin typeface="+mn-lt"/>
                <a:ea typeface="+mn-ea"/>
                <a:cs typeface="+mn-cs"/>
              </a:rPr>
              <a:t>Класифікація за способом здійснення перетворення</a:t>
            </a:r>
            <a:r>
              <a:rPr kumimoji="0" lang="en-US" altLang="ru-RU" sz="25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ru-RU" sz="25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endParaRPr kumimoji="0" lang="ru-RU" sz="25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2500" b="0" i="0" u="none" strike="noStrike" kern="0" cap="none" spc="0" normalizeH="0" baseline="0" noProof="0" dirty="0" smtClean="0">
                <a:ln>
                  <a:noFill/>
                </a:ln>
                <a:solidFill>
                  <a:schemeClr val="tx1"/>
                </a:solidFill>
                <a:effectLst/>
                <a:uLnTx/>
                <a:uFillTx/>
                <a:latin typeface="+mn-lt"/>
                <a:ea typeface="+mn-ea"/>
                <a:cs typeface="+mn-cs"/>
              </a:rPr>
              <a:t>Незалежно від напряму перетворення, воно може бути:</a:t>
            </a:r>
            <a:endParaRPr kumimoji="0" lang="ru-RU" sz="25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2500" b="1" i="0" u="none" strike="noStrike" kern="0" cap="none" spc="0" normalizeH="0" baseline="0" noProof="0" dirty="0" smtClean="0">
                <a:ln>
                  <a:noFill/>
                </a:ln>
                <a:solidFill>
                  <a:schemeClr val="tx1"/>
                </a:solidFill>
                <a:effectLst/>
                <a:uLnTx/>
                <a:uFillTx/>
                <a:latin typeface="+mn-lt"/>
                <a:ea typeface="+mn-ea"/>
                <a:cs typeface="+mn-cs"/>
              </a:rPr>
              <a:t>Неявне </a:t>
            </a:r>
            <a:r>
              <a:rPr kumimoji="0" lang="ru-RU" sz="2500" b="0" i="0" u="none" strike="noStrike" kern="0" cap="none" spc="0" normalizeH="0" baseline="0" noProof="0" dirty="0" smtClean="0">
                <a:ln>
                  <a:noFill/>
                </a:ln>
                <a:solidFill>
                  <a:schemeClr val="tx1"/>
                </a:solidFill>
                <a:effectLst/>
                <a:uLnTx/>
                <a:uFillTx/>
                <a:latin typeface="+mn-lt"/>
                <a:ea typeface="+mn-ea"/>
                <a:cs typeface="+mn-cs"/>
              </a:rPr>
              <a:t>- попередні приклади належали до цього типу перетворення. Воно відбувається автоматично без втручання програміста, іншими словами, ми нічого не робимо для того, щоб воно відбулося.</a:t>
            </a:r>
            <a:endParaRPr kumimoji="0" lang="ru-RU" sz="25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204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sym typeface="Microsoft YaHei" panose="020B0503020204020204" charset="-122"/>
              </a:rPr>
              <a:t>Що пишуть на </a:t>
            </a:r>
            <a:r>
              <a:rPr lang="uk-UA" altLang="ru-RU" sz="4200" dirty="0" err="1">
                <a:solidFill>
                  <a:srgbClr val="FFFFFF"/>
                </a:solidFill>
                <a:latin typeface="Arial" panose="020B0604020202020204" pitchFamily="34" charset="0"/>
                <a:sym typeface="Microsoft YaHei" panose="020B0503020204020204" charset="-122"/>
              </a:rPr>
              <a:t>С та </a:t>
            </a:r>
            <a:r>
              <a:rPr lang="ru-RU" altLang="x-none" sz="4200" dirty="0" err="1">
                <a:solidFill>
                  <a:srgbClr val="FFFFFF"/>
                </a:solidFill>
                <a:latin typeface="Arial" panose="020B0604020202020204" pitchFamily="34" charset="0"/>
                <a:sym typeface="Microsoft YaHei" panose="020B0503020204020204" charset="-122"/>
              </a:rPr>
              <a:t>С++</a:t>
            </a:r>
            <a:endParaRPr lang="ru-RU" altLang="x-none" sz="4200" dirty="0" err="1">
              <a:solidFill>
                <a:srgbClr val="FFFFFF"/>
              </a:solidFill>
              <a:latin typeface="Arial" panose="020B0604020202020204" pitchFamily="34" charset="0"/>
            </a:endParaRPr>
          </a:p>
        </p:txBody>
      </p:sp>
      <p:pic>
        <p:nvPicPr>
          <p:cNvPr id="32770" name="Picture 20481"/>
          <p:cNvPicPr>
            <a:picLocks noChangeAspect="1"/>
          </p:cNvPicPr>
          <p:nvPr/>
        </p:nvPicPr>
        <p:blipFill>
          <a:blip r:embed="rId1"/>
          <a:stretch>
            <a:fillRect/>
          </a:stretch>
        </p:blipFill>
        <p:spPr>
          <a:xfrm>
            <a:off x="1511300" y="1612900"/>
            <a:ext cx="6067425" cy="3030538"/>
          </a:xfrm>
          <a:prstGeom prst="rect">
            <a:avLst/>
          </a:prstGeom>
          <a:noFill/>
          <a:ln w="9525">
            <a:noFill/>
          </a:ln>
        </p:spPr>
      </p:pic>
      <p:pic>
        <p:nvPicPr>
          <p:cNvPr id="32771" name="Picture 1" descr="b43acb452d"/>
          <p:cNvPicPr>
            <a:picLocks noChangeAspect="1"/>
          </p:cNvPicPr>
          <p:nvPr/>
        </p:nvPicPr>
        <p:blipFill>
          <a:blip r:embed="rId2"/>
          <a:stretch>
            <a:fillRect/>
          </a:stretch>
        </p:blipFill>
        <p:spPr>
          <a:xfrm>
            <a:off x="2271713" y="4643438"/>
            <a:ext cx="4625975" cy="2312987"/>
          </a:xfrm>
          <a:prstGeom prst="rect">
            <a:avLst/>
          </a:prstGeom>
          <a:noFill/>
          <a:ln w="9525">
            <a:noFill/>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Заголовок 1"/>
          <p:cNvSpPr>
            <a:spLocks noGrp="1"/>
          </p:cNvSpPr>
          <p:nvPr>
            <p:ph type="title"/>
          </p:nvPr>
        </p:nvSpPr>
        <p:spPr/>
        <p:txBody>
          <a:bodyPr vert="horz" wrap="square" lIns="91440" tIns="45720" rIns="91440" bIns="45720" anchor="ctr" anchorCtr="0"/>
          <a:p>
            <a:r>
              <a:rPr lang="ru-RU" altLang="ru-RU" dirty="0"/>
              <a:t>Явне перетворення</a:t>
            </a:r>
            <a:endParaRPr lang="ru-RU" altLang="ru-RU" dirty="0"/>
          </a:p>
        </p:txBody>
      </p:sp>
      <p:sp>
        <p:nvSpPr>
          <p:cNvPr id="14338" name="Объект 2"/>
          <p:cNvSpPr>
            <a:spLocks noGrp="1"/>
          </p:cNvSpPr>
          <p:nvPr>
            <p:ph idx="1"/>
          </p:nvPr>
        </p:nvSpPr>
        <p:spPr/>
        <p:txBody>
          <a:bodyPr vert="horz" wrap="square" lIns="91440" tIns="45720" rIns="91440" bIns="45720" anchor="t" anchorCtr="0"/>
          <a:p>
            <a:pPr marL="0" indent="0">
              <a:buNone/>
            </a:pPr>
            <a:r>
              <a:rPr lang="ru-RU" altLang="ru-RU" dirty="0"/>
              <a:t>Явне перетворення (друга назва - приведення типів) - проводиться програмістом, тоді, коли це необхідно.</a:t>
            </a:r>
            <a:endParaRPr lang="ru-RU" altLang="ru-RU" dirty="0"/>
          </a:p>
          <a:p>
            <a:pPr marL="0" indent="0">
              <a:buNone/>
            </a:pPr>
            <a:endParaRPr lang="ru-RU" altLang="ru-RU" dirty="0"/>
          </a:p>
          <a:p>
            <a:pPr marL="0" indent="0" algn="ctr">
              <a:buNone/>
            </a:pPr>
            <a:r>
              <a:rPr lang="ru-RU" altLang="ru-RU" b="1" dirty="0"/>
              <a:t>int number = (int) 3.1415926;</a:t>
            </a:r>
            <a:endParaRPr lang="ru-RU" altLang="ru-RU" b="1"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2" descr="Приведение типов"/>
          <p:cNvPicPr>
            <a:picLocks noChangeAspect="1"/>
          </p:cNvPicPr>
          <p:nvPr/>
        </p:nvPicPr>
        <p:blipFill>
          <a:blip r:embed="rId1"/>
          <a:stretch>
            <a:fillRect/>
          </a:stretch>
        </p:blipFill>
        <p:spPr>
          <a:xfrm>
            <a:off x="1979613" y="3716338"/>
            <a:ext cx="5976937" cy="2284412"/>
          </a:xfrm>
          <a:prstGeom prst="rect">
            <a:avLst/>
          </a:prstGeom>
          <a:noFill/>
          <a:ln w="9525">
            <a:noFill/>
          </a:ln>
        </p:spPr>
      </p:pic>
      <p:sp>
        <p:nvSpPr>
          <p:cNvPr id="15362" name="Title 1"/>
          <p:cNvSpPr>
            <a:spLocks noGrp="1"/>
          </p:cNvSpPr>
          <p:nvPr>
            <p:ph type="title"/>
          </p:nvPr>
        </p:nvSpPr>
        <p:spPr/>
        <p:txBody>
          <a:bodyPr vert="horz" wrap="square" lIns="91440" tIns="45720" rIns="91440" bIns="45720" anchor="ctr" anchorCtr="0"/>
          <a:p>
            <a:r>
              <a:rPr lang="ru-RU" altLang="ru-RU" sz="3600" dirty="0"/>
              <a:t>Неявне перетворення типів</a:t>
            </a:r>
            <a:endParaRPr lang="ru-RU" altLang="ru-RU" sz="3600" dirty="0"/>
          </a:p>
        </p:txBody>
      </p:sp>
      <p:sp>
        <p:nvSpPr>
          <p:cNvPr id="15363" name="Content Placeholder 2"/>
          <p:cNvSpPr>
            <a:spLocks noGrp="1"/>
          </p:cNvSpPr>
          <p:nvPr>
            <p:ph idx="1"/>
          </p:nvPr>
        </p:nvSpPr>
        <p:spPr/>
        <p:txBody>
          <a:bodyPr vert="horz" wrap="square" lIns="91440" tIns="45720" rIns="91440" bIns="45720" anchor="t" anchorCtr="0"/>
          <a:p>
            <a:pPr marL="0" indent="0">
              <a:buNone/>
            </a:pPr>
            <a:r>
              <a:rPr lang="ru-RU" altLang="ru-RU" sz="2500" dirty="0"/>
              <a:t>Суцільні лінії позначають перетворення, що виконуються без втрати даних. Штрихові лінії говорять про те, що під час перетворення може статися втрата точності. </a:t>
            </a:r>
            <a:r>
              <a:rPr lang="ru-RU" altLang="ru-RU" sz="2500" b="1" dirty="0">
                <a:solidFill>
                  <a:srgbClr val="FF0000"/>
                </a:solidFill>
              </a:rPr>
              <a:t>Перетворення необхідне для узгодження типів у виразі!</a:t>
            </a:r>
            <a:endParaRPr lang="ru-RU" altLang="ru-RU" sz="2500" b="1" dirty="0">
              <a:solidFill>
                <a:srgbClr val="FF0000"/>
              </a:solidFill>
            </a:endParaRPr>
          </a:p>
        </p:txBody>
      </p:sp>
      <p:pic>
        <p:nvPicPr>
          <p:cNvPr id="15364" name="Picture 5" descr="C:\Users\armin.OD\Desktop\33.PNG"/>
          <p:cNvPicPr>
            <a:picLocks noChangeAspect="1"/>
          </p:cNvPicPr>
          <p:nvPr/>
        </p:nvPicPr>
        <p:blipFill>
          <a:blip r:embed="rId2"/>
          <a:stretch>
            <a:fillRect/>
          </a:stretch>
        </p:blipFill>
        <p:spPr>
          <a:xfrm>
            <a:off x="1595438" y="4356100"/>
            <a:ext cx="1897062" cy="873125"/>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1"/>
          <p:cNvSpPr>
            <a:spLocks noGrp="1"/>
          </p:cNvSpPr>
          <p:nvPr>
            <p:ph type="title"/>
          </p:nvPr>
        </p:nvSpPr>
        <p:spPr/>
        <p:txBody>
          <a:bodyPr vert="horz" wrap="square" lIns="91440" tIns="45720" rIns="91440" bIns="45720" anchor="ctr" anchorCtr="0"/>
          <a:p>
            <a:pPr>
              <a:buNone/>
            </a:pPr>
            <a:r>
              <a:rPr lang="ru-RU" dirty="0"/>
              <a:t>Неявне перетворення типів</a:t>
            </a:r>
            <a:endParaRPr lang="ru-RU" dirty="0"/>
          </a:p>
        </p:txBody>
      </p:sp>
      <p:sp>
        <p:nvSpPr>
          <p:cNvPr id="16386" name="Content Placeholder 2"/>
          <p:cNvSpPr>
            <a:spLocks noGrp="1"/>
          </p:cNvSpPr>
          <p:nvPr>
            <p:ph idx="1"/>
          </p:nvPr>
        </p:nvSpPr>
        <p:spPr>
          <a:xfrm>
            <a:off x="609600" y="1484313"/>
            <a:ext cx="7924800" cy="4419600"/>
          </a:xfrm>
        </p:spPr>
        <p:txBody>
          <a:bodyPr vert="horz" wrap="square" lIns="91440" tIns="45720" rIns="91440" bIns="45720" anchor="t" anchorCtr="0"/>
          <a:p>
            <a:pPr marL="0" indent="0">
              <a:buNone/>
            </a:pPr>
            <a:r>
              <a:rPr lang="ru-RU" b="1" dirty="0">
                <a:solidFill>
                  <a:srgbClr val="FF0000"/>
                </a:solidFill>
              </a:rPr>
              <a:t>Неявне перетворення типів необхідне для того, щоб компілятор зміг з'ясувати сумісність типів операндів перед обчисленням результату виразу. Тобто, чи можливо в принципі проводити будь-які дії над ними, </a:t>
            </a:r>
            <a:r>
              <a:rPr lang="ru-RU" altLang="en-US" b="1" dirty="0">
                <a:solidFill>
                  <a:srgbClr val="FF0000"/>
                </a:solidFill>
              </a:rPr>
              <a:t>та </a:t>
            </a:r>
            <a:r>
              <a:rPr lang="ru-RU" b="1" dirty="0">
                <a:solidFill>
                  <a:srgbClr val="FF0000"/>
                </a:solidFill>
              </a:rPr>
              <a:t>чи узгоджуються типи операндів між собою.</a:t>
            </a:r>
            <a:endParaRPr lang="ru-RU" b="1" dirty="0">
              <a:solidFill>
                <a:srgbClr val="FF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p:txBody>
          <a:bodyPr vert="horz" wrap="square" lIns="91440" tIns="45720" rIns="91440" bIns="45720" anchor="ctr" anchorCtr="0"/>
          <a:p>
            <a:r>
              <a:rPr lang="ru-RU" altLang="en-US" sz="4000" dirty="0"/>
              <a:t>Правила неявного перетворення</a:t>
            </a:r>
            <a:endParaRPr lang="ru-RU" altLang="en-US" sz="4000" dirty="0"/>
          </a:p>
        </p:txBody>
      </p:sp>
      <p:sp>
        <p:nvSpPr>
          <p:cNvPr id="3" name="Content Placeholder 2"/>
          <p:cNvSpPr>
            <a:spLocks noGrp="1"/>
          </p:cNvSpPr>
          <p:nvPr>
            <p:ph idx="1"/>
          </p:nvPr>
        </p:nvSpPr>
        <p:spPr>
          <a:xfrm>
            <a:off x="539750" y="1457325"/>
            <a:ext cx="7924800" cy="4419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2800" b="0" i="0" u="none" strike="noStrike" kern="0" cap="none" spc="0" normalizeH="0" baseline="0" noProof="0">
                <a:ln>
                  <a:noFill/>
                </a:ln>
                <a:solidFill>
                  <a:schemeClr val="tx1"/>
                </a:solidFill>
                <a:effectLst/>
                <a:uLnTx/>
                <a:uFillTx/>
                <a:latin typeface="+mn-lt"/>
                <a:ea typeface="+mn-ea"/>
                <a:cs typeface="+mn-cs"/>
              </a:rPr>
              <a:t>Типи всіх значень short, char підвищуються до типу int, якщо один з операндів int</a:t>
            </a:r>
            <a:endParaRPr kumimoji="0" sz="28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2800" b="0" i="0" u="none" strike="noStrike" kern="0" cap="none" spc="0" normalizeH="0" baseline="0" noProof="0">
                <a:ln>
                  <a:noFill/>
                </a:ln>
                <a:solidFill>
                  <a:schemeClr val="tx1"/>
                </a:solidFill>
                <a:effectLst/>
                <a:uLnTx/>
                <a:uFillTx/>
                <a:latin typeface="+mn-lt"/>
                <a:ea typeface="+mn-ea"/>
                <a:cs typeface="+mn-cs"/>
              </a:rPr>
              <a:t>Якщо один операнд має тип long, то тип усього виразу підвищується до long</a:t>
            </a:r>
            <a:endParaRPr kumimoji="0" sz="28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2800" b="0" i="0" u="none" strike="noStrike" kern="0" cap="none" spc="0" normalizeH="0" baseline="0" noProof="0">
                <a:ln>
                  <a:noFill/>
                </a:ln>
                <a:solidFill>
                  <a:schemeClr val="tx1"/>
                </a:solidFill>
                <a:effectLst/>
                <a:uLnTx/>
                <a:uFillTx/>
                <a:latin typeface="+mn-lt"/>
                <a:ea typeface="+mn-ea"/>
                <a:cs typeface="+mn-cs"/>
              </a:rPr>
              <a:t>Якщо один операнд має тип float, то тип усього виразу підвищується до float</a:t>
            </a:r>
            <a:endParaRPr kumimoji="0" sz="28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2800" b="0" i="0" u="none" strike="noStrike" kern="0" cap="none" spc="0" normalizeH="0" baseline="0" noProof="0">
                <a:ln>
                  <a:noFill/>
                </a:ln>
                <a:solidFill>
                  <a:schemeClr val="tx1"/>
                </a:solidFill>
                <a:effectLst/>
                <a:uLnTx/>
                <a:uFillTx/>
                <a:latin typeface="+mn-lt"/>
                <a:ea typeface="+mn-ea"/>
                <a:cs typeface="+mn-cs"/>
              </a:rPr>
              <a:t>Якщо один операнд має тип double, то тип усього виразу підвищується до double</a:t>
            </a:r>
            <a:endParaRPr kumimoji="0" sz="28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Заголовок 1"/>
          <p:cNvSpPr>
            <a:spLocks noGrp="1"/>
          </p:cNvSpPr>
          <p:nvPr>
            <p:ph type="title"/>
          </p:nvPr>
        </p:nvSpPr>
        <p:spPr/>
        <p:txBody>
          <a:bodyPr vert="horz" wrap="square" lIns="91440" tIns="45720" rIns="91440" bIns="45720" anchor="ctr" anchorCtr="0"/>
          <a:p>
            <a:r>
              <a:rPr lang="ru-RU" altLang="ru-RU" dirty="0"/>
              <a:t>Переповнення (overflow)</a:t>
            </a:r>
            <a:endParaRPr lang="ru-RU" altLang="ru-RU" dirty="0"/>
          </a:p>
        </p:txBody>
      </p:sp>
      <p:sp>
        <p:nvSpPr>
          <p:cNvPr id="18434" name="Объект 2"/>
          <p:cNvSpPr>
            <a:spLocks noGrp="1"/>
          </p:cNvSpPr>
          <p:nvPr>
            <p:ph idx="1"/>
          </p:nvPr>
        </p:nvSpPr>
        <p:spPr/>
        <p:txBody>
          <a:bodyPr vert="horz" wrap="square" lIns="91440" tIns="45720" rIns="91440" bIns="45720" anchor="t" anchorCtr="0"/>
          <a:p>
            <a:pPr marL="0" indent="0">
              <a:buNone/>
            </a:pPr>
            <a:r>
              <a:rPr lang="ru-RU" altLang="ru-RU" dirty="0"/>
              <a:t>Будьте пильними!</a:t>
            </a:r>
            <a:endParaRPr lang="ru-RU" altLang="ru-RU" dirty="0"/>
          </a:p>
          <a:p>
            <a:pPr marL="0" indent="0">
              <a:buNone/>
            </a:pPr>
            <a:r>
              <a:rPr lang="ru-RU" altLang="ru-RU" dirty="0"/>
              <a:t>Коди, на кшталт нижченаведеного, можуть призвести до непередбачуваних наслідків:</a:t>
            </a:r>
            <a:endParaRPr lang="ru-RU" altLang="ru-RU" dirty="0"/>
          </a:p>
          <a:p>
            <a:pPr marL="0" indent="0">
              <a:buNone/>
            </a:pPr>
            <a:endParaRPr lang="ru-RU" altLang="ru-RU" dirty="0"/>
          </a:p>
          <a:p>
            <a:pPr marL="0" indent="0" algn="ctr">
              <a:buNone/>
            </a:pPr>
            <a:r>
              <a:rPr lang="ru-RU" altLang="ru-RU" b="1" dirty="0"/>
              <a:t>short b = 32767;</a:t>
            </a:r>
            <a:endParaRPr lang="ru-RU" altLang="ru-RU" b="1" dirty="0"/>
          </a:p>
          <a:p>
            <a:pPr marL="0" indent="0" algn="ctr">
              <a:buNone/>
            </a:pPr>
            <a:r>
              <a:rPr lang="ru-RU" altLang="ru-RU" b="1" dirty="0"/>
              <a:t>b++;</a:t>
            </a:r>
            <a:endParaRPr lang="ru-RU" altLang="ru-RU" b="1" dirty="0"/>
          </a:p>
          <a:p>
            <a:pPr marL="0" indent="0" algn="ctr">
              <a:buNone/>
            </a:pPr>
            <a:r>
              <a:rPr lang="ru-RU" altLang="ru-RU" b="1" dirty="0"/>
              <a:t>cout &lt;&lt; b; // -32768</a:t>
            </a:r>
            <a:endParaRPr lang="ru-RU" altLang="ru-RU" b="1"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itle 1"/>
          <p:cNvSpPr>
            <a:spLocks noGrp="1"/>
          </p:cNvSpPr>
          <p:nvPr>
            <p:ph type="title"/>
          </p:nvPr>
        </p:nvSpPr>
        <p:spPr/>
        <p:txBody>
          <a:bodyPr vert="horz" wrap="square" lIns="91440" tIns="45720" rIns="91440" bIns="45720" anchor="ctr" anchorCtr="0"/>
          <a:p>
            <a:r>
              <a:rPr lang="ru-RU" altLang="en-US" dirty="0"/>
              <a:t>Введення числа з клавіатури</a:t>
            </a:r>
            <a:endParaRPr lang="ru-RU" altLang="en-US" dirty="0"/>
          </a:p>
        </p:txBody>
      </p:sp>
      <p:sp>
        <p:nvSpPr>
          <p:cNvPr id="19458" name="Content Placeholder 2"/>
          <p:cNvSpPr>
            <a:spLocks noGrp="1"/>
          </p:cNvSpPr>
          <p:nvPr>
            <p:ph idx="1"/>
          </p:nvPr>
        </p:nvSpPr>
        <p:spPr>
          <a:xfrm>
            <a:off x="754063" y="1341438"/>
            <a:ext cx="8066087" cy="4606925"/>
          </a:xfrm>
        </p:spPr>
        <p:txBody>
          <a:bodyPr vert="horz" wrap="square" lIns="91440" tIns="45720" rIns="91440" bIns="45720" anchor="t" anchorCtr="0"/>
          <a:p>
            <a:pPr marL="0" indent="0">
              <a:buNone/>
            </a:pPr>
            <a:br>
              <a:rPr lang="en-US" altLang="en-US" sz="3000" dirty="0"/>
            </a:br>
            <a:r>
              <a:rPr lang="en-US" altLang="en-US" sz="3000" dirty="0"/>
              <a:t>cout &lt;&lt; </a:t>
            </a:r>
            <a:r>
              <a:rPr lang="en-US" altLang="en-US" sz="3000" dirty="0">
                <a:solidFill>
                  <a:srgbClr val="C00000"/>
                </a:solidFill>
              </a:rPr>
              <a:t>"</a:t>
            </a:r>
            <a:r>
              <a:rPr lang="ru-RU" altLang="en-US" sz="3000" dirty="0">
                <a:solidFill>
                  <a:srgbClr val="C00000"/>
                </a:solidFill>
              </a:rPr>
              <a:t>Введіть ціле число: "</a:t>
            </a:r>
            <a:r>
              <a:rPr lang="ru-RU" altLang="en-US" sz="3000" dirty="0"/>
              <a:t>;  </a:t>
            </a:r>
            <a:br>
              <a:rPr lang="ru-RU" altLang="en-US" sz="3000" dirty="0"/>
            </a:br>
            <a:r>
              <a:rPr lang="en-US" altLang="en-US" sz="3000" dirty="0">
                <a:solidFill>
                  <a:srgbClr val="0070C0"/>
                </a:solidFill>
              </a:rPr>
              <a:t>int </a:t>
            </a:r>
            <a:r>
              <a:rPr lang="en-US" altLang="en-US" sz="3000" dirty="0"/>
              <a:t>i;</a:t>
            </a:r>
            <a:endParaRPr lang="en-US" altLang="en-US" sz="3000" dirty="0"/>
          </a:p>
          <a:p>
            <a:pPr marL="0" indent="0">
              <a:buNone/>
            </a:pPr>
            <a:r>
              <a:rPr lang="en-US" altLang="en-US" sz="3000" dirty="0"/>
              <a:t>cin &gt;&gt; i; </a:t>
            </a:r>
            <a:r>
              <a:rPr lang="en-US" altLang="en-US" sz="3000" dirty="0">
                <a:solidFill>
                  <a:srgbClr val="00B050"/>
                </a:solidFill>
              </a:rPr>
              <a:t>// </a:t>
            </a:r>
            <a:r>
              <a:rPr lang="ru-RU" altLang="en-US" sz="3000" dirty="0">
                <a:solidFill>
                  <a:srgbClr val="00B050"/>
                </a:solidFill>
              </a:rPr>
              <a:t>спеціальний сканер зчитує ціле число з потоку введення, число зберігається у змінну</a:t>
            </a:r>
            <a:br>
              <a:rPr lang="ru-RU" altLang="en-US" sz="3000" dirty="0"/>
            </a:br>
            <a:r>
              <a:rPr lang="en-US" altLang="en-US" sz="3000" dirty="0"/>
              <a:t>cout &lt;&lt; i * 2;</a:t>
            </a:r>
            <a:endParaRPr lang="en-US" altLang="en-US" sz="3000" dirty="0"/>
          </a:p>
          <a:p>
            <a:pPr marL="0" indent="0">
              <a:buNone/>
            </a:pPr>
            <a:br>
              <a:rPr lang="en-US" altLang="en-US" sz="3000" dirty="0"/>
            </a:br>
            <a:r>
              <a:rPr lang="en-US" altLang="en-US" sz="3000" dirty="0"/>
              <a:t>       </a:t>
            </a:r>
            <a:endParaRPr lang="ru-RU" altLang="en-US" sz="3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Заголовок 1"/>
          <p:cNvSpPr>
            <a:spLocks noGrp="1"/>
          </p:cNvSpPr>
          <p:nvPr>
            <p:ph type="title"/>
          </p:nvPr>
        </p:nvSpPr>
        <p:spPr/>
        <p:txBody>
          <a:bodyPr vert="horz" wrap="square" lIns="91440" tIns="45720" rIns="91440" bIns="45720" anchor="ctr" anchorCtr="0"/>
          <a:p>
            <a:r>
              <a:rPr lang="ru-RU" altLang="ru-RU" dirty="0"/>
              <a:t>Ділення за модулем ( % )</a:t>
            </a:r>
            <a:endParaRPr lang="ru-RU" altLang="ru-RU" dirty="0"/>
          </a:p>
        </p:txBody>
      </p:sp>
      <p:sp>
        <p:nvSpPr>
          <p:cNvPr id="20482" name="Объект 2"/>
          <p:cNvSpPr>
            <a:spLocks noGrp="1"/>
          </p:cNvSpPr>
          <p:nvPr>
            <p:ph idx="1"/>
          </p:nvPr>
        </p:nvSpPr>
        <p:spPr>
          <a:xfrm>
            <a:off x="539750" y="1457325"/>
            <a:ext cx="8135938" cy="4419600"/>
          </a:xfrm>
        </p:spPr>
        <p:txBody>
          <a:bodyPr vert="horz" wrap="square" lIns="91440" tIns="45720" rIns="91440" bIns="45720" anchor="t" anchorCtr="0"/>
          <a:p>
            <a:pPr marL="0" indent="0">
              <a:buNone/>
            </a:pPr>
            <a:r>
              <a:rPr lang="ru-RU" altLang="ru-RU" sz="3500" dirty="0"/>
              <a:t>Результатом цієї операції є залишок від ділення. Наприклад, якщо ми ділимо 7 на 3, то цілих частин у нас виходить 2, (тому що 2*3 = 6), у залишку буде 1 - це число і буде результатом ділення за модулем:</a:t>
            </a:r>
            <a:endParaRPr lang="ru-RU" altLang="ru-RU" sz="3500" dirty="0"/>
          </a:p>
          <a:p>
            <a:pPr marL="0" indent="0">
              <a:buNone/>
            </a:pPr>
            <a:r>
              <a:rPr lang="ru-RU" altLang="ru-RU" sz="3500" dirty="0"/>
              <a:t>7 / 3 = 2 цілих (1 в залишку)</a:t>
            </a:r>
            <a:endParaRPr lang="ru-RU" altLang="ru-RU" sz="3500" dirty="0"/>
          </a:p>
          <a:p>
            <a:pPr marL="0" indent="0">
              <a:buNone/>
            </a:pPr>
            <a:r>
              <a:rPr lang="ru-RU" altLang="ru-RU" sz="3500" dirty="0"/>
              <a:t>7 % 3 = 1 (залишок)</a:t>
            </a:r>
            <a:endParaRPr lang="ru-RU" altLang="ru-RU" sz="35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Заголовок 1"/>
          <p:cNvSpPr>
            <a:spLocks noGrp="1"/>
          </p:cNvSpPr>
          <p:nvPr>
            <p:ph type="title"/>
          </p:nvPr>
        </p:nvSpPr>
        <p:spPr/>
        <p:txBody>
          <a:bodyPr vert="horz" wrap="square" lIns="91440" tIns="45720" rIns="91440" bIns="45720" anchor="ctr" anchorCtr="0"/>
          <a:p>
            <a:r>
              <a:rPr lang="ru-RU" altLang="ru-RU" dirty="0"/>
              <a:t>Ділення за модулем ( % )</a:t>
            </a:r>
            <a:endParaRPr lang="ru-RU" altLang="ru-RU" dirty="0"/>
          </a:p>
        </p:txBody>
      </p:sp>
      <p:sp>
        <p:nvSpPr>
          <p:cNvPr id="21506" name="Объект 2"/>
          <p:cNvSpPr>
            <a:spLocks noGrp="1"/>
          </p:cNvSpPr>
          <p:nvPr>
            <p:ph idx="1"/>
          </p:nvPr>
        </p:nvSpPr>
        <p:spPr>
          <a:xfrm>
            <a:off x="609600" y="1412875"/>
            <a:ext cx="7924800" cy="4419600"/>
          </a:xfrm>
        </p:spPr>
        <p:txBody>
          <a:bodyPr vert="horz" wrap="square" lIns="91440" tIns="45720" rIns="91440" bIns="45720" anchor="t" anchorCtr="0"/>
          <a:p>
            <a:pPr marL="457200" indent="-457200">
              <a:buFont typeface="Arial" panose="020B0604020202020204" pitchFamily="34" charset="0"/>
              <a:buChar char="•"/>
            </a:pPr>
            <a:r>
              <a:rPr lang="ru-RU" altLang="ru-RU" dirty="0"/>
              <a:t>Якщо менше число ділиться </a:t>
            </a:r>
            <a:r>
              <a:rPr lang="uk-UA" altLang="ru-RU" dirty="0"/>
              <a:t>            </a:t>
            </a:r>
            <a:r>
              <a:rPr lang="ru-RU" altLang="ru-RU" dirty="0"/>
              <a:t>на більше за допомогою %, то результатом буде менше число </a:t>
            </a:r>
            <a:r>
              <a:rPr lang="uk-UA" altLang="ru-RU" dirty="0"/>
              <a:t>        </a:t>
            </a:r>
            <a:r>
              <a:rPr lang="ru-RU" altLang="ru-RU" dirty="0"/>
              <a:t>(3 % 10 = 3)</a:t>
            </a:r>
            <a:endParaRPr lang="ru-RU" altLang="ru-RU" dirty="0"/>
          </a:p>
          <a:p>
            <a:pPr marL="457200" indent="-457200">
              <a:buFont typeface="Arial" panose="020B0604020202020204" pitchFamily="34" charset="0"/>
              <a:buChar char="•"/>
            </a:pPr>
            <a:r>
              <a:rPr lang="ru-RU" altLang="ru-RU" dirty="0"/>
              <a:t>Ділити цілі числа за модулем на 0 </a:t>
            </a:r>
            <a:r>
              <a:rPr lang="uk-UA" altLang="ru-RU" dirty="0"/>
              <a:t>   </a:t>
            </a:r>
            <a:r>
              <a:rPr lang="ru-RU" altLang="ru-RU" dirty="0"/>
              <a:t>не можна, це призведе до некоректної роботи програми на етапі виконання</a:t>
            </a:r>
            <a:endParaRPr lang="ru-RU" altLang="ru-RU"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Заголовок 1"/>
          <p:cNvSpPr>
            <a:spLocks noGrp="1"/>
          </p:cNvSpPr>
          <p:nvPr>
            <p:ph type="title"/>
          </p:nvPr>
        </p:nvSpPr>
        <p:spPr/>
        <p:txBody>
          <a:bodyPr vert="horz" wrap="square" lIns="91440" tIns="45720" rIns="91440" bIns="45720" anchor="ctr" anchorCtr="0"/>
          <a:p>
            <a:r>
              <a:rPr lang="ru-RU" altLang="ru-RU" dirty="0"/>
              <a:t>Навіщо ділити за модулем</a:t>
            </a:r>
            <a:endParaRPr lang="ru-RU" altLang="ru-RU" dirty="0"/>
          </a:p>
        </p:txBody>
      </p:sp>
      <p:sp>
        <p:nvSpPr>
          <p:cNvPr id="3" name="Объект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3200" b="0" i="0" u="none" strike="noStrike" kern="0" cap="none" spc="0" normalizeH="0" baseline="0" noProof="0" dirty="0" smtClean="0">
                <a:ln>
                  <a:noFill/>
                </a:ln>
                <a:solidFill>
                  <a:schemeClr val="tx1"/>
                </a:solidFill>
                <a:effectLst/>
                <a:uLnTx/>
                <a:uFillTx/>
                <a:latin typeface="+mn-lt"/>
                <a:ea typeface="+mn-ea"/>
                <a:cs typeface="+mn-cs"/>
              </a:rPr>
              <a:t>Визначення парності / непарності</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3200" b="0" i="0" u="none" strike="noStrike" kern="0" cap="none" spc="0" normalizeH="0" baseline="0" noProof="0" dirty="0" smtClean="0">
                <a:ln>
                  <a:noFill/>
                </a:ln>
                <a:solidFill>
                  <a:schemeClr val="tx1"/>
                </a:solidFill>
                <a:effectLst/>
                <a:uLnTx/>
                <a:uFillTx/>
                <a:latin typeface="+mn-lt"/>
                <a:ea typeface="+mn-ea"/>
                <a:cs typeface="+mn-cs"/>
              </a:rPr>
              <a:t>17 % 2 = 1</a:t>
            </a:r>
            <a:r>
              <a:rPr kumimoji="0" lang="ru-RU" sz="3200" b="0" i="0" u="none" strike="noStrike" kern="0" cap="none" spc="0" normalizeH="0" baseline="0" noProof="0" dirty="0" smtClean="0">
                <a:ln>
                  <a:noFill/>
                </a:ln>
                <a:solidFill>
                  <a:schemeClr val="tx1"/>
                </a:solidFill>
                <a:effectLst/>
                <a:uLnTx/>
                <a:uFillTx/>
                <a:latin typeface="+mn-lt"/>
                <a:ea typeface="+mn-ea"/>
                <a:cs typeface="+mn-cs"/>
              </a:rPr>
              <a:t>    </a:t>
            </a:r>
            <a:r>
              <a:rPr kumimoji="0" sz="3200" b="0" i="0" u="none" strike="noStrike" kern="0" cap="none" spc="0" normalizeH="0" baseline="0" noProof="0" dirty="0" smtClean="0">
                <a:ln>
                  <a:noFill/>
                </a:ln>
                <a:solidFill>
                  <a:schemeClr val="tx1"/>
                </a:solidFill>
                <a:effectLst/>
                <a:uLnTx/>
                <a:uFillTx/>
                <a:latin typeface="+mn-lt"/>
                <a:ea typeface="+mn-ea"/>
                <a:cs typeface="+mn-cs"/>
              </a:rPr>
              <a:t> 18 % 2 = 0</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3200" b="0" i="0" u="none" strike="noStrike" kern="0" cap="none" spc="0" normalizeH="0" baseline="0" noProof="0" dirty="0" smtClean="0">
                <a:ln>
                  <a:noFill/>
                </a:ln>
                <a:solidFill>
                  <a:schemeClr val="tx1"/>
                </a:solidFill>
                <a:effectLst/>
                <a:uLnTx/>
                <a:uFillTx/>
                <a:latin typeface="+mn-lt"/>
                <a:ea typeface="+mn-ea"/>
                <a:cs typeface="+mn-cs"/>
              </a:rPr>
              <a:t>19 % 2 = 1</a:t>
            </a:r>
            <a:r>
              <a:rPr kumimoji="0" lang="ru-RU" sz="3200" b="0" i="0" u="none" strike="noStrike" kern="0" cap="none" spc="0" normalizeH="0" baseline="0" noProof="0" dirty="0" smtClean="0">
                <a:ln>
                  <a:noFill/>
                </a:ln>
                <a:solidFill>
                  <a:schemeClr val="tx1"/>
                </a:solidFill>
                <a:effectLst/>
                <a:uLnTx/>
                <a:uFillTx/>
                <a:latin typeface="+mn-lt"/>
                <a:ea typeface="+mn-ea"/>
                <a:cs typeface="+mn-cs"/>
              </a:rPr>
              <a:t>    </a:t>
            </a:r>
            <a:r>
              <a:rPr kumimoji="0" sz="3200" b="0" i="0" u="none" strike="noStrike" kern="0" cap="none" spc="0" normalizeH="0" baseline="0" noProof="0" dirty="0" smtClean="0">
                <a:ln>
                  <a:noFill/>
                </a:ln>
                <a:solidFill>
                  <a:schemeClr val="tx1"/>
                </a:solidFill>
                <a:effectLst/>
                <a:uLnTx/>
                <a:uFillTx/>
                <a:latin typeface="+mn-lt"/>
                <a:ea typeface="+mn-ea"/>
                <a:cs typeface="+mn-cs"/>
              </a:rPr>
              <a:t> 20 % 2 = 0 (кратність!)</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sz="3200" b="0" i="0" u="none" strike="noStrike" kern="0" cap="none" spc="0" normalizeH="0" baseline="0" noProof="0" dirty="0" smtClean="0">
                <a:ln>
                  <a:noFill/>
                </a:ln>
                <a:solidFill>
                  <a:schemeClr val="tx1"/>
                </a:solidFill>
                <a:effectLst/>
                <a:uLnTx/>
                <a:uFillTx/>
                <a:latin typeface="+mn-lt"/>
                <a:ea typeface="+mn-ea"/>
                <a:cs typeface="+mn-cs"/>
              </a:rPr>
              <a:t>Отримання останньої цифри числа</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3200" b="0" i="0" u="none" strike="noStrike" kern="0" cap="none" spc="0" normalizeH="0" baseline="0" noProof="0" dirty="0" smtClean="0">
                <a:ln>
                  <a:noFill/>
                </a:ln>
                <a:solidFill>
                  <a:schemeClr val="tx1"/>
                </a:solidFill>
                <a:effectLst/>
                <a:uLnTx/>
                <a:uFillTx/>
                <a:latin typeface="+mn-lt"/>
                <a:ea typeface="+mn-ea"/>
                <a:cs typeface="+mn-cs"/>
              </a:rPr>
              <a:t>157 % 10 = 7 1235 % 10 = 5</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3200" b="0" i="0" u="none" strike="noStrike" kern="0" cap="none" spc="0" normalizeH="0" baseline="0" noProof="0" dirty="0" smtClean="0">
                <a:ln>
                  <a:noFill/>
                </a:ln>
                <a:solidFill>
                  <a:schemeClr val="tx1"/>
                </a:solidFill>
                <a:effectLst/>
                <a:uLnTx/>
                <a:uFillTx/>
                <a:latin typeface="+mn-lt"/>
                <a:ea typeface="+mn-ea"/>
                <a:cs typeface="+mn-cs"/>
              </a:rPr>
              <a:t>Д</a:t>
            </a:r>
            <a:r>
              <a:rPr kumimoji="0" sz="3200" b="0" i="0" u="none" strike="noStrike" kern="0" cap="none" spc="0" normalizeH="0" baseline="0" noProof="0" dirty="0" smtClean="0">
                <a:ln>
                  <a:noFill/>
                </a:ln>
                <a:solidFill>
                  <a:schemeClr val="tx1"/>
                </a:solidFill>
                <a:effectLst/>
                <a:uLnTx/>
                <a:uFillTx/>
                <a:latin typeface="+mn-lt"/>
                <a:ea typeface="+mn-ea"/>
                <a:cs typeface="+mn-cs"/>
              </a:rPr>
              <a:t>ілення на 100, на 60, на 24, на 4</a:t>
            </a:r>
            <a:endParaRPr kumimoji="0" sz="32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Заголовок 1"/>
          <p:cNvSpPr>
            <a:spLocks noGrp="1"/>
          </p:cNvSpPr>
          <p:nvPr>
            <p:ph type="title"/>
          </p:nvPr>
        </p:nvSpPr>
        <p:spPr/>
        <p:txBody>
          <a:bodyPr vert="horz" wrap="square" lIns="91440" tIns="45720" rIns="91440" bIns="45720" anchor="ctr" anchorCtr="0"/>
          <a:p>
            <a:r>
              <a:rPr lang="ru-RU" altLang="ru-RU" dirty="0"/>
              <a:t>Приклад використання %</a:t>
            </a:r>
            <a:endParaRPr lang="ru-RU" altLang="ru-RU" dirty="0"/>
          </a:p>
        </p:txBody>
      </p:sp>
      <p:sp>
        <p:nvSpPr>
          <p:cNvPr id="23554" name="Объект 2"/>
          <p:cNvSpPr>
            <a:spLocks noGrp="1"/>
          </p:cNvSpPr>
          <p:nvPr>
            <p:ph idx="1"/>
          </p:nvPr>
        </p:nvSpPr>
        <p:spPr>
          <a:xfrm>
            <a:off x="395288" y="1530350"/>
            <a:ext cx="7924800" cy="4419600"/>
          </a:xfrm>
        </p:spPr>
        <p:txBody>
          <a:bodyPr vert="horz" wrap="square" lIns="91440" tIns="45720" rIns="91440" bIns="45720" anchor="t" anchorCtr="0"/>
          <a:p>
            <a:pPr marL="0" indent="0">
              <a:buNone/>
            </a:pPr>
            <a:r>
              <a:rPr lang="ru-RU" altLang="ru-RU" sz="4000" dirty="0"/>
              <a:t>      </a:t>
            </a:r>
            <a:r>
              <a:rPr lang="en-US" altLang="ru-RU" sz="4000" dirty="0">
                <a:solidFill>
                  <a:srgbClr val="0070C0"/>
                </a:solidFill>
              </a:rPr>
              <a:t>int</a:t>
            </a:r>
            <a:r>
              <a:rPr lang="en-US" altLang="ru-RU" sz="4000" dirty="0"/>
              <a:t> year = 198</a:t>
            </a:r>
            <a:r>
              <a:rPr lang="ru-RU" altLang="en-US" sz="4000" dirty="0"/>
              <a:t>4</a:t>
            </a:r>
            <a:r>
              <a:rPr lang="en-US" altLang="ru-RU" sz="4000" dirty="0"/>
              <a:t>;</a:t>
            </a:r>
            <a:endParaRPr lang="ru-RU" altLang="ru-RU" sz="4000" dirty="0"/>
          </a:p>
          <a:p>
            <a:pPr marL="0" indent="0">
              <a:buNone/>
            </a:pPr>
            <a:endParaRPr lang="en-US" altLang="ru-RU" sz="4000" dirty="0"/>
          </a:p>
          <a:p>
            <a:pPr marL="0" indent="0">
              <a:buNone/>
            </a:pPr>
            <a:r>
              <a:rPr lang="en-US" altLang="ru-RU" sz="4000" dirty="0"/>
              <a:t>      </a:t>
            </a:r>
            <a:r>
              <a:rPr lang="en-US" altLang="ru-RU" sz="4000" dirty="0">
                <a:solidFill>
                  <a:srgbClr val="0070C0"/>
                </a:solidFill>
              </a:rPr>
              <a:t>int</a:t>
            </a:r>
            <a:r>
              <a:rPr lang="en-US" altLang="ru-RU" sz="4000" dirty="0"/>
              <a:t> last = year % 10;  </a:t>
            </a:r>
            <a:endParaRPr lang="en-US" altLang="ru-RU" sz="4000" dirty="0"/>
          </a:p>
          <a:p>
            <a:pPr marL="0" indent="0">
              <a:buNone/>
            </a:pPr>
            <a:r>
              <a:rPr lang="en-US" altLang="ru-RU" sz="4000" dirty="0"/>
              <a:t>      </a:t>
            </a:r>
            <a:r>
              <a:rPr lang="en-US" altLang="ru-RU" sz="4000" dirty="0">
                <a:solidFill>
                  <a:srgbClr val="0070C0"/>
                </a:solidFill>
              </a:rPr>
              <a:t>int</a:t>
            </a:r>
            <a:r>
              <a:rPr lang="en-US" altLang="ru-RU" sz="4000" dirty="0"/>
              <a:t> third = year / 10 % 10;</a:t>
            </a:r>
            <a:endParaRPr lang="en-US" altLang="ru-RU" sz="4000" dirty="0"/>
          </a:p>
          <a:p>
            <a:pPr marL="0" indent="0">
              <a:buNone/>
            </a:pPr>
            <a:r>
              <a:rPr lang="en-US" altLang="ru-RU" sz="4000" dirty="0"/>
              <a:t>      </a:t>
            </a:r>
            <a:r>
              <a:rPr lang="en-US" altLang="ru-RU" sz="4000" dirty="0">
                <a:solidFill>
                  <a:srgbClr val="0070C0"/>
                </a:solidFill>
              </a:rPr>
              <a:t>int</a:t>
            </a:r>
            <a:r>
              <a:rPr lang="en-US" altLang="ru-RU" sz="4000" dirty="0"/>
              <a:t> second = year / 100 % 10;</a:t>
            </a:r>
            <a:endParaRPr lang="en-US" altLang="ru-RU" sz="4000" dirty="0"/>
          </a:p>
          <a:p>
            <a:pPr marL="0" indent="0">
              <a:buNone/>
            </a:pPr>
            <a:r>
              <a:rPr lang="en-US" altLang="ru-RU" sz="4000" dirty="0"/>
              <a:t>      </a:t>
            </a:r>
            <a:r>
              <a:rPr lang="en-US" altLang="ru-RU" sz="4000" dirty="0">
                <a:solidFill>
                  <a:srgbClr val="0070C0"/>
                </a:solidFill>
              </a:rPr>
              <a:t>int</a:t>
            </a:r>
            <a:r>
              <a:rPr lang="en-US" altLang="ru-RU" sz="4000" dirty="0"/>
              <a:t> first = year / 1000;</a:t>
            </a:r>
            <a:endParaRPr lang="ru-RU" altLang="ru-RU"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4818" name="Text Box 204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пишуть на С </a:t>
            </a:r>
            <a:r>
              <a:rPr lang="uk-UA" altLang="ru-RU" sz="4200" dirty="0" err="1">
                <a:solidFill>
                  <a:srgbClr val="FFFFFF"/>
                </a:solidFill>
                <a:latin typeface="Arial" panose="020B0604020202020204" pitchFamily="34" charset="0"/>
              </a:rPr>
              <a:t>та</a:t>
            </a:r>
            <a:r>
              <a:rPr lang="ru-RU" altLang="x-none" sz="4200" dirty="0" err="1">
                <a:solidFill>
                  <a:srgbClr val="FFFFFF"/>
                </a:solidFill>
                <a:latin typeface="Arial" panose="020B0604020202020204" pitchFamily="34" charset="0"/>
              </a:rPr>
              <a:t> С++</a:t>
            </a:r>
            <a:endParaRPr lang="ru-RU" altLang="x-none" sz="4200" dirty="0" err="1">
              <a:solidFill>
                <a:srgbClr val="FFFFFF"/>
              </a:solidFill>
              <a:latin typeface="Arial" panose="020B0604020202020204" pitchFamily="34" charset="0"/>
            </a:endParaRPr>
          </a:p>
        </p:txBody>
      </p:sp>
      <p:sp>
        <p:nvSpPr>
          <p:cNvPr id="34819" name="Rectangles 2048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34820" name="Picture 20482"/>
          <p:cNvPicPr>
            <a:picLocks noChangeAspect="1"/>
          </p:cNvPicPr>
          <p:nvPr/>
        </p:nvPicPr>
        <p:blipFill>
          <a:blip r:embed="rId1"/>
          <a:stretch>
            <a:fillRect/>
          </a:stretch>
        </p:blipFill>
        <p:spPr>
          <a:xfrm>
            <a:off x="792163" y="1628775"/>
            <a:ext cx="7524750" cy="3981450"/>
          </a:xfrm>
          <a:prstGeom prst="rect">
            <a:avLst/>
          </a:prstGeom>
          <a:noFill/>
          <a:ln w="9525">
            <a:noFill/>
          </a:ln>
        </p:spPr>
      </p:pic>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itle 1"/>
          <p:cNvSpPr>
            <a:spLocks noGrp="1"/>
          </p:cNvSpPr>
          <p:nvPr>
            <p:ph type="title"/>
          </p:nvPr>
        </p:nvSpPr>
        <p:spPr/>
        <p:txBody>
          <a:bodyPr vert="horz" wrap="square" lIns="91440" tIns="45720" rIns="91440" bIns="45720" anchor="ctr" anchorCtr="0"/>
          <a:p>
            <a:r>
              <a:rPr lang="ru-RU" altLang="ru-RU" sz="4400" dirty="0"/>
              <a:t>Оператори порівняння</a:t>
            </a:r>
            <a:endParaRPr lang="ru-RU" altLang="ru-RU" sz="4400" dirty="0"/>
          </a:p>
        </p:txBody>
      </p:sp>
      <p:sp>
        <p:nvSpPr>
          <p:cNvPr id="27651" name="Content Placeholder 2"/>
          <p:cNvSpPr>
            <a:spLocks noGrp="1"/>
          </p:cNvSpPr>
          <p:nvPr>
            <p:ph idx="1"/>
          </p:nvPr>
        </p:nvSpPr>
        <p:spPr>
          <a:xfrm>
            <a:off x="609600" y="1412875"/>
            <a:ext cx="7924800" cy="44196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 (дорівнює, еквіваленція) </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 (не дорівнює)</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&gt; (більше)</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&gt;= (більше або дорівнює)</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&lt; (менше)</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&lt;= (менше або дорівнює)</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altLang="ru-RU" sz="3200" b="0" i="0" u="none" strike="noStrike" kern="0" cap="none" spc="0" normalizeH="0" baseline="0" noProof="0" smtClean="0">
                <a:ln>
                  <a:noFill/>
                </a:ln>
                <a:solidFill>
                  <a:schemeClr val="tx1"/>
                </a:solidFill>
                <a:effectLst/>
                <a:uLnTx/>
                <a:uFillTx/>
                <a:latin typeface="+mn-lt"/>
                <a:ea typeface="+mn-ea"/>
                <a:cs typeface="+mn-cs"/>
              </a:rPr>
              <a:t>Результат їхньої роботи - значення типу bool!</a:t>
            </a:r>
            <a:endParaRPr kumimoji="0" lang="ru-RU" altLang="ru-RU" sz="3200" b="0"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Title 1"/>
          <p:cNvSpPr>
            <a:spLocks noGrp="1"/>
          </p:cNvSpPr>
          <p:nvPr>
            <p:ph type="title"/>
          </p:nvPr>
        </p:nvSpPr>
        <p:spPr/>
        <p:txBody>
          <a:bodyPr vert="horz" wrap="square" lIns="91440" tIns="45720" rIns="91440" bIns="45720" anchor="ctr" anchorCtr="0"/>
          <a:p>
            <a:r>
              <a:rPr lang="ru-RU" altLang="en-US" dirty="0"/>
              <a:t>Логічні оператори</a:t>
            </a:r>
            <a:endParaRPr lang="ru-RU" altLang="en-US" dirty="0"/>
          </a:p>
        </p:txBody>
      </p:sp>
      <p:sp>
        <p:nvSpPr>
          <p:cNvPr id="9218" name="Content Placeholder 2"/>
          <p:cNvSpPr>
            <a:spLocks noGrp="1"/>
          </p:cNvSpPr>
          <p:nvPr>
            <p:ph idx="1"/>
          </p:nvPr>
        </p:nvSpPr>
        <p:spPr/>
        <p:txBody>
          <a:bodyPr vert="horz" wrap="square" lIns="91440" tIns="45720" rIns="91440" bIns="45720" anchor="t" anchorCtr="0"/>
          <a:p>
            <a:pPr marL="0" indent="0">
              <a:buNone/>
            </a:pPr>
            <a:r>
              <a:rPr lang="ru-RU" altLang="en-US" dirty="0"/>
              <a:t>Булевські операції виконуються над змінними типу bool і їхнім результатом також є значення типу bool. </a:t>
            </a:r>
            <a:endParaRPr lang="ru-RU"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Title 1"/>
          <p:cNvSpPr>
            <a:spLocks noGrp="1"/>
          </p:cNvSpPr>
          <p:nvPr>
            <p:ph type="title"/>
          </p:nvPr>
        </p:nvSpPr>
        <p:spPr/>
        <p:txBody>
          <a:bodyPr vert="horz" wrap="square" lIns="91440" tIns="45720" rIns="91440" bIns="45720" anchor="ctr" anchorCtr="0"/>
          <a:p>
            <a:r>
              <a:rPr lang="ru-RU" altLang="en-US" dirty="0"/>
              <a:t>Логічні оператори</a:t>
            </a:r>
            <a:endParaRPr lang="ru-RU" altLang="en-US" dirty="0"/>
          </a:p>
        </p:txBody>
      </p:sp>
      <p:sp>
        <p:nvSpPr>
          <p:cNvPr id="3" name="Content Placeholder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400" b="0" i="0" u="none" strike="noStrike" kern="0" cap="none" spc="0" normalizeH="0" baseline="0" noProof="0" dirty="0">
                <a:ln>
                  <a:noFill/>
                </a:ln>
                <a:solidFill>
                  <a:schemeClr val="tx1"/>
                </a:solidFill>
                <a:effectLst/>
                <a:uLnTx/>
                <a:uFillTx/>
                <a:latin typeface="+mn-lt"/>
                <a:ea typeface="+mn-ea"/>
                <a:cs typeface="+mn-cs"/>
              </a:rPr>
              <a:t>заперечення "!" - заміна false на true, або навпаки</a:t>
            </a:r>
            <a:endParaRPr kumimoji="0" lang="ru-RU"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400" b="0" i="0" u="none" strike="noStrike" kern="0" cap="none" spc="0" normalizeH="0" baseline="0" noProof="0" dirty="0">
                <a:ln>
                  <a:noFill/>
                </a:ln>
                <a:solidFill>
                  <a:schemeClr val="tx1"/>
                </a:solidFill>
                <a:effectLst/>
                <a:uLnTx/>
                <a:uFillTx/>
                <a:latin typeface="+mn-lt"/>
                <a:ea typeface="+mn-ea"/>
                <a:cs typeface="+mn-cs"/>
              </a:rPr>
              <a:t>операція І "&amp;&amp;" (кон'юнкція) - результат дорівнює true, тільки якщо обидва операнди дорівнюють true, інакше результат - false</a:t>
            </a:r>
            <a:endParaRPr kumimoji="0" lang="ru-RU"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400" b="0" i="0" u="none" strike="noStrike" kern="0" cap="none" spc="0" normalizeH="0" baseline="0" noProof="0" dirty="0">
                <a:ln>
                  <a:noFill/>
                </a:ln>
                <a:solidFill>
                  <a:schemeClr val="tx1"/>
                </a:solidFill>
                <a:effectLst/>
                <a:uLnTx/>
                <a:uFillTx/>
                <a:latin typeface="+mn-lt"/>
                <a:ea typeface="+mn-ea"/>
                <a:cs typeface="+mn-cs"/>
              </a:rPr>
              <a:t>операція АБО "||" (диз'юнкція) - результат дорівнює true, тільки якщо хоча б один з операндів дорівнює true, інакше результат - false</a:t>
            </a:r>
            <a:endParaRPr kumimoji="0" lang="ru-RU"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2400" b="0" i="0" u="none" strike="noStrike" kern="0" cap="none" spc="0" normalizeH="0" baseline="0" noProof="0" dirty="0">
                <a:ln>
                  <a:noFill/>
                </a:ln>
                <a:solidFill>
                  <a:schemeClr val="tx1"/>
                </a:solidFill>
                <a:effectLst/>
                <a:uLnTx/>
                <a:uFillTx/>
                <a:latin typeface="+mn-lt"/>
                <a:ea typeface="+mn-ea"/>
                <a:cs typeface="+mn-cs"/>
              </a:rPr>
              <a:t>операція виключне АБО "^" - результат дорівнює true, тільки якщо операнди не дорівнюють один одному, інакше результат - false</a:t>
            </a:r>
            <a:endParaRPr kumimoji="0" lang="ru-RU"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Title 1"/>
          <p:cNvSpPr>
            <a:spLocks noGrp="1"/>
          </p:cNvSpPr>
          <p:nvPr>
            <p:ph type="title"/>
          </p:nvPr>
        </p:nvSpPr>
        <p:spPr/>
        <p:txBody>
          <a:bodyPr vert="horz" wrap="square" lIns="91440" tIns="45720" rIns="91440" bIns="45720" anchor="ctr" anchorCtr="0"/>
          <a:p>
            <a:pPr>
              <a:buNone/>
            </a:pPr>
            <a:r>
              <a:rPr lang="ru-RU" altLang="en-US" dirty="0"/>
              <a:t>Бітове заперечення</a:t>
            </a:r>
            <a:endParaRPr lang="ru-RU" altLang="en-US" dirty="0"/>
          </a:p>
        </p:txBody>
      </p:sp>
      <p:sp>
        <p:nvSpPr>
          <p:cNvPr id="11266" name="Content Placeholder 2"/>
          <p:cNvSpPr>
            <a:spLocks noGrp="1"/>
          </p:cNvSpPr>
          <p:nvPr>
            <p:ph idx="1"/>
          </p:nvPr>
        </p:nvSpPr>
        <p:spPr/>
        <p:txBody>
          <a:bodyPr vert="horz" wrap="square" lIns="91440" tIns="45720" rIns="91440" bIns="45720" anchor="t" anchorCtr="0"/>
          <a:p>
            <a:endParaRPr lang="ru-RU" altLang="en-US" dirty="0"/>
          </a:p>
        </p:txBody>
      </p:sp>
      <p:pic>
        <p:nvPicPr>
          <p:cNvPr id="11267" name="Picture 2" descr="C:\Users\Alex\Desktop\photo_2019-10-18_11-30-01.jpg"/>
          <p:cNvPicPr>
            <a:picLocks noChangeAspect="1"/>
          </p:cNvPicPr>
          <p:nvPr/>
        </p:nvPicPr>
        <p:blipFill>
          <a:blip r:embed="rId1"/>
          <a:stretch>
            <a:fillRect/>
          </a:stretch>
        </p:blipFill>
        <p:spPr>
          <a:xfrm>
            <a:off x="-1981200" y="1484313"/>
            <a:ext cx="7058025" cy="5316537"/>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p:txBody>
          <a:bodyPr vert="horz" wrap="square" lIns="91440" tIns="45720" rIns="91440" bIns="45720" anchor="ctr" anchorCtr="0"/>
          <a:p>
            <a:pPr marL="342900" indent="-342900" algn="ctr"/>
            <a:r>
              <a:rPr lang="ru-RU" altLang="ru-RU" sz="3600" dirty="0"/>
              <a:t>Таблиця результатів застосування логічних операцій</a:t>
            </a:r>
            <a:endParaRPr lang="ru-RU" altLang="ru-RU" sz="3600" dirty="0"/>
          </a:p>
        </p:txBody>
      </p:sp>
      <p:graphicFrame>
        <p:nvGraphicFramePr>
          <p:cNvPr id="4" name="Content Placeholder 3"/>
          <p:cNvGraphicFramePr>
            <a:graphicFrameLocks noGrp="1"/>
          </p:cNvGraphicFramePr>
          <p:nvPr>
            <p:ph idx="1"/>
          </p:nvPr>
        </p:nvGraphicFramePr>
        <p:xfrm>
          <a:off x="1116013" y="1628775"/>
          <a:ext cx="6480175" cy="3817940"/>
        </p:xfrm>
        <a:graphic>
          <a:graphicData uri="http://schemas.openxmlformats.org/drawingml/2006/table">
            <a:tbl>
              <a:tblPr/>
              <a:tblGrid>
                <a:gridCol w="1064271"/>
                <a:gridCol w="1213099"/>
                <a:gridCol w="1388605"/>
                <a:gridCol w="1388605"/>
                <a:gridCol w="1381586"/>
                <a:gridCol w="44008"/>
              </a:tblGrid>
              <a:tr h="763588">
                <a:tc>
                  <a:txBody>
                    <a:bodyPr/>
                    <a:lstStyle/>
                    <a:p>
                      <a:pPr algn="ctr"/>
                      <a:r>
                        <a:rPr lang="en-US" sz="3600" b="1" dirty="0">
                          <a:effectLst/>
                        </a:rPr>
                        <a:t>A</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ru-RU" sz="3600" b="1" dirty="0">
                          <a:effectLst/>
                        </a:rPr>
                        <a:t>В</a:t>
                      </a:r>
                      <a:endParaRPr lang="ru-RU" sz="3600" dirty="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600" b="1">
                          <a:effectLst/>
                        </a:rPr>
                        <a:t>OR</a:t>
                      </a:r>
                      <a:endParaRPr lang="en-US" sz="360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a:effectLst/>
                        </a:rPr>
                        <a:t>AND</a:t>
                      </a: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dirty="0">
                          <a:effectLst/>
                        </a:rPr>
                        <a:t>XOR</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63588">
                <a:tc>
                  <a:txBody>
                    <a:bodyPr/>
                    <a:lstStyle/>
                    <a:p>
                      <a:pPr algn="ctr"/>
                      <a:r>
                        <a:rPr lang="en-US" sz="3600" b="1" i="1" dirty="0">
                          <a:solidFill>
                            <a:srgbClr val="00B050"/>
                          </a:solidFill>
                          <a:effectLst/>
                        </a:rPr>
                        <a:t>false</a:t>
                      </a:r>
                      <a:endParaRPr lang="en-US" sz="3600" b="1" i="1" dirty="0">
                        <a:solidFill>
                          <a:srgbClr val="00B050"/>
                        </a:solidFill>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i="1" dirty="0">
                          <a:solidFill>
                            <a:srgbClr val="00B050"/>
                          </a:solidFill>
                          <a:effectLst/>
                        </a:rPr>
                        <a:t>false</a:t>
                      </a:r>
                      <a:endParaRPr lang="en-US" sz="3600" b="1" i="1" dirty="0">
                        <a:solidFill>
                          <a:srgbClr val="00B050"/>
                        </a:solidFill>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600" b="1" dirty="0">
                          <a:effectLst/>
                        </a:rPr>
                        <a:t>false</a:t>
                      </a:r>
                      <a:endParaRPr lang="en-US" sz="3600" dirty="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dirty="0">
                          <a:effectLst/>
                        </a:rPr>
                        <a:t>false</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a:effectLst/>
                        </a:rPr>
                        <a:t>false</a:t>
                      </a: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63588">
                <a:tc>
                  <a:txBody>
                    <a:bodyPr/>
                    <a:lstStyle/>
                    <a:p>
                      <a:pPr algn="ctr"/>
                      <a:r>
                        <a:rPr lang="en-US" sz="3600" b="1" i="1" dirty="0">
                          <a:solidFill>
                            <a:srgbClr val="00B050"/>
                          </a:solidFill>
                          <a:effectLst/>
                        </a:rPr>
                        <a:t>true</a:t>
                      </a:r>
                      <a:endParaRPr lang="en-US" sz="3600" b="1" i="1" dirty="0">
                        <a:solidFill>
                          <a:srgbClr val="00B050"/>
                        </a:solidFill>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i="1" dirty="0">
                          <a:solidFill>
                            <a:srgbClr val="00B050"/>
                          </a:solidFill>
                          <a:effectLst/>
                        </a:rPr>
                        <a:t>false</a:t>
                      </a:r>
                      <a:endParaRPr lang="en-US" sz="3600" b="1" i="1" dirty="0">
                        <a:solidFill>
                          <a:srgbClr val="00B050"/>
                        </a:solidFill>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600" b="1" dirty="0">
                          <a:effectLst/>
                        </a:rPr>
                        <a:t>true</a:t>
                      </a:r>
                      <a:endParaRPr lang="en-US" sz="3600" dirty="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dirty="0">
                          <a:effectLst/>
                        </a:rPr>
                        <a:t>false</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a:effectLst/>
                        </a:rPr>
                        <a:t>true</a:t>
                      </a: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63588">
                <a:tc>
                  <a:txBody>
                    <a:bodyPr/>
                    <a:lstStyle/>
                    <a:p>
                      <a:pPr algn="ctr"/>
                      <a:r>
                        <a:rPr lang="en-US" sz="3600" b="1" i="1">
                          <a:solidFill>
                            <a:srgbClr val="00B050"/>
                          </a:solidFill>
                          <a:effectLst/>
                        </a:rPr>
                        <a:t>false</a:t>
                      </a:r>
                      <a:endParaRPr lang="en-US" sz="3600" b="1" i="1">
                        <a:solidFill>
                          <a:srgbClr val="00B050"/>
                        </a:solidFill>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i="1" dirty="0">
                          <a:solidFill>
                            <a:srgbClr val="00B050"/>
                          </a:solidFill>
                          <a:effectLst/>
                        </a:rPr>
                        <a:t>true</a:t>
                      </a:r>
                      <a:endParaRPr lang="en-US" sz="3600" b="1" i="1" dirty="0">
                        <a:solidFill>
                          <a:srgbClr val="00B050"/>
                        </a:solidFill>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600" b="1">
                          <a:effectLst/>
                        </a:rPr>
                        <a:t>true</a:t>
                      </a:r>
                      <a:endParaRPr lang="en-US" sz="360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dirty="0">
                          <a:effectLst/>
                        </a:rPr>
                        <a:t>false</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dirty="0">
                          <a:effectLst/>
                        </a:rPr>
                        <a:t>true</a:t>
                      </a: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63588">
                <a:tc>
                  <a:txBody>
                    <a:bodyPr/>
                    <a:lstStyle/>
                    <a:p>
                      <a:pPr algn="ctr"/>
                      <a:r>
                        <a:rPr lang="en-US" sz="3600" b="1" i="1">
                          <a:solidFill>
                            <a:srgbClr val="00B050"/>
                          </a:solidFill>
                          <a:effectLst/>
                        </a:rPr>
                        <a:t>true</a:t>
                      </a:r>
                      <a:endParaRPr lang="en-US" sz="3600" b="1" i="1">
                        <a:solidFill>
                          <a:srgbClr val="00B050"/>
                        </a:solidFill>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i="1" dirty="0">
                          <a:solidFill>
                            <a:srgbClr val="00B050"/>
                          </a:solidFill>
                          <a:effectLst/>
                        </a:rPr>
                        <a:t>true</a:t>
                      </a:r>
                      <a:endParaRPr lang="en-US" sz="3600" b="1" i="1" dirty="0">
                        <a:solidFill>
                          <a:srgbClr val="00B050"/>
                        </a:solidFill>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600" b="1">
                          <a:effectLst/>
                        </a:rPr>
                        <a:t>true</a:t>
                      </a:r>
                      <a:endParaRPr lang="en-US" sz="3600">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a:effectLst/>
                        </a:rPr>
                        <a:t>true</a:t>
                      </a: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3600" b="1">
                          <a:effectLst/>
                        </a:rPr>
                        <a:t>false</a:t>
                      </a:r>
                      <a:endParaRPr lang="en-US" sz="360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3600" dirty="0">
                        <a:effectLst/>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2334" name="Rectangle 1"/>
          <p:cNvSpPr/>
          <p:nvPr/>
        </p:nvSpPr>
        <p:spPr>
          <a:xfrm>
            <a:off x="2784475" y="2632075"/>
            <a:ext cx="9144000" cy="0"/>
          </a:xfrm>
          <a:prstGeom prst="rect">
            <a:avLst/>
          </a:prstGeom>
          <a:noFill/>
          <a:ln w="9525">
            <a:noFill/>
          </a:ln>
        </p:spPr>
        <p:txBody>
          <a:bodyPr wrap="none" anchor="ctr" anchorCtr="0">
            <a:spAutoFit/>
          </a:bodyPr>
          <a:p>
            <a:pPr eaLnBrk="0" hangingPunct="0"/>
            <a:br>
              <a:rPr lang="ru-RU" altLang="ru-RU" dirty="0">
                <a:latin typeface="Arial" panose="020B0604020202020204" pitchFamily="34" charset="0"/>
              </a:rPr>
            </a:br>
            <a:br>
              <a:rPr lang="ru-RU" altLang="ru-RU" dirty="0">
                <a:latin typeface="Arial" panose="020B0604020202020204" pitchFamily="34" charset="0"/>
              </a:rPr>
            </a:br>
            <a:endParaRPr lang="ru-RU" altLang="ru-RU" dirty="0">
              <a:latin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Заголовок 1"/>
          <p:cNvSpPr>
            <a:spLocks noGrp="1"/>
          </p:cNvSpPr>
          <p:nvPr>
            <p:ph type="title"/>
          </p:nvPr>
        </p:nvSpPr>
        <p:spPr/>
        <p:txBody>
          <a:bodyPr vert="horz" wrap="square" lIns="91440" tIns="45720" rIns="91440" bIns="45720" anchor="ctr" anchorCtr="0"/>
          <a:p>
            <a:endParaRPr lang="ru-RU" altLang="ru-RU" dirty="0"/>
          </a:p>
        </p:txBody>
      </p:sp>
      <p:sp>
        <p:nvSpPr>
          <p:cNvPr id="13314" name="Объект 2"/>
          <p:cNvSpPr>
            <a:spLocks noGrp="1"/>
          </p:cNvSpPr>
          <p:nvPr>
            <p:ph idx="1"/>
          </p:nvPr>
        </p:nvSpPr>
        <p:spPr/>
        <p:txBody>
          <a:bodyPr vert="horz" wrap="square" lIns="91440" tIns="45720" rIns="91440" bIns="45720" anchor="t" anchorCtr="0"/>
          <a:p>
            <a:endParaRPr lang="ru-RU" altLang="ru-RU" dirty="0"/>
          </a:p>
        </p:txBody>
      </p:sp>
      <p:pic>
        <p:nvPicPr>
          <p:cNvPr id="13315" name="Picture 2" descr="C:\Users\Саша\Desktop\photo_2018-03-01_16-54-27.jpg"/>
          <p:cNvPicPr>
            <a:picLocks noChangeAspect="1"/>
          </p:cNvPicPr>
          <p:nvPr/>
        </p:nvPicPr>
        <p:blipFill>
          <a:blip r:embed="rId1"/>
          <a:stretch>
            <a:fillRect/>
          </a:stretch>
        </p:blipFill>
        <p:spPr>
          <a:xfrm>
            <a:off x="323850" y="115888"/>
            <a:ext cx="8388350" cy="6862762"/>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Заголовок 1"/>
          <p:cNvSpPr>
            <a:spLocks noGrp="1"/>
          </p:cNvSpPr>
          <p:nvPr>
            <p:ph type="title"/>
          </p:nvPr>
        </p:nvSpPr>
        <p:spPr/>
        <p:txBody>
          <a:bodyPr vert="horz" wrap="square" lIns="91440" tIns="45720" rIns="91440" bIns="45720" anchor="ctr" anchorCtr="0"/>
          <a:p>
            <a:r>
              <a:rPr lang="ru-RU" altLang="ru-RU" dirty="0"/>
              <a:t>Поняття інструкції</a:t>
            </a:r>
            <a:endParaRPr lang="ru-RU" altLang="ru-RU" dirty="0"/>
          </a:p>
        </p:txBody>
      </p:sp>
      <p:sp>
        <p:nvSpPr>
          <p:cNvPr id="14338" name="Объект 2"/>
          <p:cNvSpPr>
            <a:spLocks noGrp="1"/>
          </p:cNvSpPr>
          <p:nvPr>
            <p:ph idx="1"/>
          </p:nvPr>
        </p:nvSpPr>
        <p:spPr>
          <a:xfrm>
            <a:off x="534988" y="1385888"/>
            <a:ext cx="7924800" cy="4419600"/>
          </a:xfrm>
        </p:spPr>
        <p:txBody>
          <a:bodyPr vert="horz" wrap="square" lIns="91440" tIns="45720" rIns="91440" bIns="45720" anchor="t" anchorCtr="0"/>
          <a:p>
            <a:pPr marL="0" indent="0">
              <a:buNone/>
            </a:pPr>
            <a:r>
              <a:rPr lang="ru-RU" altLang="ru-RU" b="1" dirty="0"/>
              <a:t>Інструкція </a:t>
            </a:r>
            <a:r>
              <a:rPr lang="ru-RU" altLang="ru-RU" dirty="0"/>
              <a:t>(statement) - це мінімальна одиниця програми, що являє собою один крок програми.</a:t>
            </a:r>
            <a:endParaRPr lang="ru-RU" altLang="ru-RU" dirty="0"/>
          </a:p>
          <a:p>
            <a:pPr marL="0" indent="0">
              <a:buNone/>
            </a:pPr>
            <a:r>
              <a:rPr lang="ru-RU" altLang="ru-RU" dirty="0"/>
              <a:t>Одна інструкція може займати кілька рядків. В одному рядку може бути кілька інструкцій. Будь-який вираз, який закінчується крапкою з комою є інструкцією.</a:t>
            </a:r>
            <a:endParaRPr lang="ru-RU" altLang="ru-RU"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Заголовок 1"/>
          <p:cNvSpPr>
            <a:spLocks noGrp="1"/>
          </p:cNvSpPr>
          <p:nvPr>
            <p:ph type="title"/>
          </p:nvPr>
        </p:nvSpPr>
        <p:spPr/>
        <p:txBody>
          <a:bodyPr vert="horz" wrap="square" lIns="91440" tIns="45720" rIns="91440" bIns="45720" anchor="ctr" anchorCtr="0"/>
          <a:p>
            <a:r>
              <a:rPr lang="ru-RU" altLang="ru-RU" dirty="0"/>
              <a:t>Складова інструкція (блок)</a:t>
            </a:r>
            <a:endParaRPr lang="ru-RU" altLang="ru-RU" dirty="0"/>
          </a:p>
        </p:txBody>
      </p:sp>
      <p:sp>
        <p:nvSpPr>
          <p:cNvPr id="15362" name="Объект 2"/>
          <p:cNvSpPr>
            <a:spLocks noGrp="1"/>
          </p:cNvSpPr>
          <p:nvPr>
            <p:ph idx="1"/>
          </p:nvPr>
        </p:nvSpPr>
        <p:spPr>
          <a:xfrm>
            <a:off x="476568" y="1493203"/>
            <a:ext cx="8137525" cy="4419600"/>
          </a:xfrm>
        </p:spPr>
        <p:txBody>
          <a:bodyPr vert="horz" wrap="square" lIns="91440" tIns="45720" rIns="91440" bIns="45720" anchor="t" anchorCtr="0"/>
          <a:p>
            <a:pPr marL="0" indent="0">
              <a:buNone/>
            </a:pPr>
            <a:r>
              <a:rPr lang="ru-RU" altLang="ru-RU" sz="2500" dirty="0"/>
              <a:t>Декілька інструкцій, які укладені у фігурні дужки, утворюють </a:t>
            </a:r>
            <a:r>
              <a:rPr lang="uk-UA" altLang="ru-RU" sz="2500" dirty="0"/>
              <a:t>складену </a:t>
            </a:r>
            <a:r>
              <a:rPr lang="ru-RU" altLang="ru-RU" sz="2500" dirty="0"/>
              <a:t>інструкцію. Складена інструкція синтаксично еквівалентна одній інструкції. Складова інструкція може вживатися скрізь, де допускається звичайна інструкція. Крапка з комою не ставиться після </a:t>
            </a:r>
            <a:r>
              <a:rPr lang="uk-UA" altLang="ru-RU" sz="2500" dirty="0"/>
              <a:t>закриваючої </a:t>
            </a:r>
            <a:r>
              <a:rPr lang="ru-RU" altLang="ru-RU" sz="2500" dirty="0"/>
              <a:t>фігурної дужки. Складова інструкція є блоком і може містити оголошення локальних змінних. Ці змінні будуть знищені після виконання складеної інструкції, тобто після виходу </a:t>
            </a:r>
            <a:r>
              <a:rPr lang="uk-UA" altLang="ru-RU" sz="2500" dirty="0"/>
              <a:t>   </a:t>
            </a:r>
            <a:r>
              <a:rPr lang="ru-RU" altLang="ru-RU" sz="2500" dirty="0"/>
              <a:t>з блоку.</a:t>
            </a:r>
            <a:endParaRPr lang="ru-RU" altLang="ru-RU" sz="25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Заголовок 1"/>
          <p:cNvSpPr>
            <a:spLocks noGrp="1"/>
          </p:cNvSpPr>
          <p:nvPr>
            <p:ph type="title"/>
          </p:nvPr>
        </p:nvSpPr>
        <p:spPr/>
        <p:txBody>
          <a:bodyPr vert="horz" wrap="square" lIns="91440" tIns="45720" rIns="91440" bIns="45720" anchor="ctr" anchorCtr="0"/>
          <a:p>
            <a:r>
              <a:rPr lang="ru-RU" altLang="ru-RU" dirty="0"/>
              <a:t>Умовна інструкція</a:t>
            </a:r>
            <a:endParaRPr lang="ru-RU" altLang="ru-RU" dirty="0"/>
          </a:p>
        </p:txBody>
      </p:sp>
      <p:sp>
        <p:nvSpPr>
          <p:cNvPr id="16386" name="Объект 2"/>
          <p:cNvSpPr>
            <a:spLocks noGrp="1"/>
          </p:cNvSpPr>
          <p:nvPr>
            <p:ph idx="1"/>
          </p:nvPr>
        </p:nvSpPr>
        <p:spPr>
          <a:xfrm>
            <a:off x="476568" y="1403668"/>
            <a:ext cx="8208962" cy="4419600"/>
          </a:xfrm>
        </p:spPr>
        <p:txBody>
          <a:bodyPr vert="horz" wrap="square" lIns="91440" tIns="45720" rIns="91440" bIns="45720" anchor="t" anchorCtr="0"/>
          <a:p>
            <a:pPr marL="0" indent="0">
              <a:buNone/>
            </a:pPr>
            <a:r>
              <a:rPr lang="ru-RU" altLang="ru-RU" sz="2400" b="1" dirty="0"/>
              <a:t>Умовна інструкція if</a:t>
            </a:r>
            <a:r>
              <a:rPr lang="ru-RU" altLang="ru-RU" sz="2400" dirty="0"/>
              <a:t> (if statement) - це конструкція мови програмування, яка дає змогу виконувати інструкцію залежно від істинності деякого виразу. Загальний синтаксис:</a:t>
            </a:r>
            <a:endParaRPr lang="ru-RU" altLang="ru-RU" sz="2400" dirty="0"/>
          </a:p>
          <a:p>
            <a:pPr marL="0" indent="0">
              <a:buNone/>
            </a:pPr>
            <a:r>
              <a:rPr lang="ru-RU" altLang="ru-RU" sz="2400" dirty="0"/>
              <a:t>	if (умова)</a:t>
            </a:r>
            <a:endParaRPr lang="ru-RU" altLang="ru-RU" sz="2400" dirty="0"/>
          </a:p>
          <a:p>
            <a:pPr marL="0" indent="0">
              <a:buNone/>
            </a:pPr>
            <a:r>
              <a:rPr lang="ru-RU" altLang="ru-RU" sz="2400" dirty="0"/>
              <a:t>		інструкція</a:t>
            </a:r>
            <a:endParaRPr lang="ru-RU" altLang="ru-RU" sz="2400" dirty="0"/>
          </a:p>
          <a:p>
            <a:pPr marL="0" indent="0">
              <a:buNone/>
            </a:pPr>
            <a:endParaRPr lang="ru-RU" altLang="ru-RU" sz="2400" dirty="0"/>
          </a:p>
          <a:p>
            <a:pPr marL="0" indent="0">
              <a:buNone/>
            </a:pPr>
            <a:r>
              <a:rPr lang="ru-RU" altLang="ru-RU" sz="2400" dirty="0"/>
              <a:t>У цьому випадку умова - це вираз, який дає в результаті значення логічного типу. Якщо умова буде істинною, то інструкція виконається. Якщо хибна - інструкція буде пропущена.</a:t>
            </a:r>
            <a:endParaRPr lang="ru-RU" altLang="ru-RU" sz="2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p:txBody>
          <a:bodyPr vert="horz" wrap="square" lIns="91440" tIns="45720" rIns="91440" bIns="45720" anchor="ctr" anchorCtr="0"/>
          <a:p>
            <a:r>
              <a:rPr lang="ru-RU" altLang="ru-RU" dirty="0"/>
              <a:t>Умовний оператор if</a:t>
            </a:r>
            <a:endParaRPr lang="ru-RU" altLang="ru-RU" dirty="0"/>
          </a:p>
        </p:txBody>
      </p:sp>
      <p:sp>
        <p:nvSpPr>
          <p:cNvPr id="17410" name="Content Placeholder 2"/>
          <p:cNvSpPr>
            <a:spLocks noGrp="1"/>
          </p:cNvSpPr>
          <p:nvPr>
            <p:ph idx="1"/>
          </p:nvPr>
        </p:nvSpPr>
        <p:spPr>
          <a:xfrm>
            <a:off x="609600" y="1484313"/>
            <a:ext cx="7924800" cy="4419600"/>
          </a:xfrm>
        </p:spPr>
        <p:txBody>
          <a:bodyPr vert="horz" wrap="square" lIns="91440" tIns="45720" rIns="91440" bIns="45720" anchor="t" anchorCtr="0"/>
          <a:p>
            <a:pPr marL="0" indent="0">
              <a:buNone/>
            </a:pPr>
            <a:r>
              <a:rPr lang="ru-RU" altLang="ru-RU" dirty="0"/>
              <a:t>Оператор if є основним оператором вибору в C++ і дозволяє вибірково змінювати хід виконання програми - і, мабуть, це одна з основних відмінностей між програмуванням і простими обчисленнями.</a:t>
            </a:r>
            <a:endParaRPr lang="ru-RU" altLang="ru-RU" dirty="0"/>
          </a:p>
          <a:p>
            <a:pPr marL="0" indent="0">
              <a:buNone/>
            </a:pPr>
            <a:r>
              <a:rPr lang="ru-RU" altLang="ru-RU" dirty="0"/>
              <a:t>if (умова)</a:t>
            </a:r>
            <a:endParaRPr lang="ru-RU" altLang="ru-RU" dirty="0"/>
          </a:p>
          <a:p>
            <a:pPr marL="0" indent="0">
              <a:buNone/>
            </a:pPr>
            <a:r>
              <a:rPr lang="ru-RU" altLang="en-US" dirty="0"/>
              <a:t>	</a:t>
            </a:r>
            <a:r>
              <a:rPr lang="ru-RU" altLang="ru-RU" dirty="0"/>
              <a:t>оператор // якщо умова істинна, то </a:t>
            </a:r>
            <a:r>
              <a:rPr lang="ru-RU" altLang="en-US" dirty="0"/>
              <a:t>			   </a:t>
            </a:r>
            <a:r>
              <a:rPr lang="ru-RU" altLang="ru-RU" dirty="0"/>
              <a:t>оператор відпрацює</a:t>
            </a:r>
            <a:endParaRPr lang="ru-RU" altLang="ru-R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8914"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Трохи історії</a:t>
            </a:r>
            <a:endParaRPr lang="ru-RU" altLang="x-none" sz="4200" dirty="0" err="1">
              <a:solidFill>
                <a:srgbClr val="FFFFFF"/>
              </a:solidFill>
              <a:latin typeface="Arial" panose="020B0604020202020204" pitchFamily="34" charset="0"/>
            </a:endParaRPr>
          </a:p>
        </p:txBody>
      </p:sp>
      <p:sp>
        <p:nvSpPr>
          <p:cNvPr id="38915" name="Text Box 22529"/>
          <p:cNvSpPr txBox="1"/>
          <p:nvPr/>
        </p:nvSpPr>
        <p:spPr>
          <a:xfrm>
            <a:off x="468313" y="1484313"/>
            <a:ext cx="8135937" cy="4419600"/>
          </a:xfrm>
          <a:prstGeom prst="rect">
            <a:avLst/>
          </a:prstGeom>
          <a:noFill/>
          <a:ln w="9525">
            <a:noFill/>
          </a:ln>
        </p:spPr>
        <p:txBody>
          <a:bodyPr wrap="square" lIns="91440" tIns="45720" rIns="91440" bIns="45720" anchor="t" anchorCtr="0"/>
          <a:p>
            <a:pPr defTabSz="457200">
              <a:spcBef>
                <a:spcPts val="475"/>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1900" dirty="0" err="1">
                <a:solidFill>
                  <a:schemeClr val="tx1"/>
                </a:solidFill>
                <a:latin typeface="Arial" panose="020B0604020202020204" pitchFamily="34" charset="0"/>
              </a:rPr>
              <a:t>Сі - компільована статично типізована мова програмування, розроблена в 1969 - 1973 роках співробітником Bell Labs Деннісом Рітчі як розвиток мови Бі. Спочатку була розроблена для реалізації операційної системи UNIX, але згодом була перенесена на безліч інших платформ. Згідно з дизайном мови, її конструкції близько зіставляються з типовими машинними інструкціями, завдяки чому вона знайшла застосування в проєктах, для яких була властива мова асемблера, зокрема як в операційних системах, так і в різному прикладному програмному забезпеченні для безлічі пристроїв - від суперкомп'ютерів до вбудовуваних систем. Мова програмування Сі суттєво вплинула на розвиток індустрії програмного забезпечення, а її синтаксис став основою для таких мов програмування, як C++, C#, Java і Objective-C.</a:t>
            </a:r>
            <a:endParaRPr lang="ru-RU" altLang="x-none" sz="1900" dirty="0" err="1">
              <a:solidFill>
                <a:schemeClr val="tx1"/>
              </a:solidFill>
              <a:latin typeface="Arial" panose="020B0604020202020204" pitchFamily="34" charset="0"/>
            </a:endParaRPr>
          </a:p>
        </p:txBody>
      </p:sp>
      <p:sp>
        <p:nvSpPr>
          <p:cNvPr id="38916" name="Rectangles 22530"/>
          <p:cNvSpPr/>
          <p:nvPr/>
        </p:nvSpPr>
        <p:spPr>
          <a:xfrm>
            <a:off x="0" y="6383338"/>
            <a:ext cx="9144000" cy="646112"/>
          </a:xfrm>
          <a:prstGeom prst="rect">
            <a:avLst/>
          </a:prstGeom>
          <a:noFill/>
          <a:ln w="9525">
            <a:noFill/>
          </a:ln>
        </p:spPr>
        <p:txBody>
          <a:bodyPr wrap="squar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CCCCFF"/>
                </a:solidFill>
                <a:latin typeface="Arial" panose="020B0604020202020204" pitchFamily="34" charset="0"/>
                <a:hlinkClick r:id="rId1"/>
              </a:rPr>
              <a:t>https://msdn.microsoft.com/ru-ru/library/cc953fe1.aspx</a:t>
            </a:r>
            <a:r>
              <a:rPr lang="en-US" altLang="x-none" b="1" dirty="0" err="1">
                <a:solidFill>
                  <a:srgbClr val="000000"/>
                </a:solidFill>
                <a:latin typeface="Arial" panose="020B0604020202020204" pitchFamily="34" charset="0"/>
              </a:rPr>
              <a:t> &lt;&lt;&lt; </a:t>
            </a:r>
            <a:r>
              <a:rPr lang="en-GB" altLang="x-none" b="1" dirty="0" err="1">
                <a:solidFill>
                  <a:srgbClr val="000000"/>
                </a:solidFill>
                <a:latin typeface="Arial" panose="020B0604020202020204" pitchFamily="34" charset="0"/>
              </a:rPr>
              <a:t>ДОВІДКА </a:t>
            </a:r>
            <a:r>
              <a:rPr lang="en-US" altLang="x-none" b="1" dirty="0" err="1">
                <a:solidFill>
                  <a:srgbClr val="000000"/>
                </a:solidFill>
                <a:latin typeface="Arial" panose="020B0604020202020204" pitchFamily="34" charset="0"/>
              </a:rPr>
              <a:t>!!!</a:t>
            </a:r>
            <a:endParaRPr lang="en-US" altLang="x-none" b="1" dirty="0" err="1">
              <a:solidFill>
                <a:srgbClr val="000000"/>
              </a:solidFill>
              <a:latin typeface="Arial" panose="020B0604020202020204" pitchFamily="34" charset="0"/>
            </a:endParaRPr>
          </a:p>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b="1" dirty="0" err="1">
              <a:solidFill>
                <a:srgbClr val="000000"/>
              </a:solidFill>
              <a:latin typeface="Arial" panose="020B0604020202020204" pitchFamily="34" charset="0"/>
            </a:endParaRP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Заголовок 1"/>
          <p:cNvSpPr>
            <a:spLocks noGrp="1"/>
          </p:cNvSpPr>
          <p:nvPr>
            <p:ph type="title"/>
          </p:nvPr>
        </p:nvSpPr>
        <p:spPr/>
        <p:txBody>
          <a:bodyPr vert="horz" wrap="square" lIns="91440" tIns="45720" rIns="91440" bIns="45720" anchor="ctr" anchorCtr="0"/>
          <a:p>
            <a:endParaRPr lang="ru-RU" altLang="en-US" dirty="0"/>
          </a:p>
        </p:txBody>
      </p:sp>
      <p:sp>
        <p:nvSpPr>
          <p:cNvPr id="18434" name="Объект 2"/>
          <p:cNvSpPr>
            <a:spLocks noGrp="1"/>
          </p:cNvSpPr>
          <p:nvPr>
            <p:ph idx="1"/>
          </p:nvPr>
        </p:nvSpPr>
        <p:spPr/>
        <p:txBody>
          <a:bodyPr vert="horz" wrap="square" lIns="91440" tIns="45720" rIns="91440" bIns="45720" anchor="t" anchorCtr="0"/>
          <a:p>
            <a:endParaRPr lang="ru-RU" altLang="en-US" dirty="0"/>
          </a:p>
        </p:txBody>
      </p:sp>
      <p:pic>
        <p:nvPicPr>
          <p:cNvPr id="18435" name="Picture 2" descr="C:\Users\sunme\Desktop\photo_2018-11-03_17-57-12.jpg"/>
          <p:cNvPicPr>
            <a:picLocks noChangeAspect="1"/>
          </p:cNvPicPr>
          <p:nvPr/>
        </p:nvPicPr>
        <p:blipFill>
          <a:blip r:embed="rId1"/>
          <a:stretch>
            <a:fillRect/>
          </a:stretch>
        </p:blipFill>
        <p:spPr>
          <a:xfrm>
            <a:off x="0" y="-2330450"/>
            <a:ext cx="9144000" cy="9144000"/>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Заголовок 1"/>
          <p:cNvSpPr>
            <a:spLocks noGrp="1"/>
          </p:cNvSpPr>
          <p:nvPr>
            <p:ph type="title"/>
          </p:nvPr>
        </p:nvSpPr>
        <p:spPr/>
        <p:txBody>
          <a:bodyPr vert="horz" wrap="square" lIns="91440" tIns="45720" rIns="91440" bIns="45720" anchor="ctr" anchorCtr="0"/>
          <a:p>
            <a:r>
              <a:rPr lang="ru-RU" altLang="ru-RU" dirty="0"/>
              <a:t>Конструкція if - else</a:t>
            </a:r>
            <a:endParaRPr lang="ru-RU" altLang="ru-RU" dirty="0"/>
          </a:p>
        </p:txBody>
      </p:sp>
      <p:sp>
        <p:nvSpPr>
          <p:cNvPr id="19458" name="Объект 2"/>
          <p:cNvSpPr>
            <a:spLocks noGrp="1"/>
          </p:cNvSpPr>
          <p:nvPr>
            <p:ph idx="1"/>
          </p:nvPr>
        </p:nvSpPr>
        <p:spPr>
          <a:xfrm>
            <a:off x="463550" y="1385888"/>
            <a:ext cx="8140700" cy="4419600"/>
          </a:xfrm>
        </p:spPr>
        <p:txBody>
          <a:bodyPr vert="horz" wrap="square" lIns="91440" tIns="45720" rIns="91440" bIns="45720" anchor="t" anchorCtr="0"/>
          <a:p>
            <a:pPr marL="0" indent="0">
              <a:buNone/>
            </a:pPr>
            <a:r>
              <a:rPr lang="ru-RU" altLang="ru-RU" sz="2000" dirty="0"/>
              <a:t>Коли необхідно забезпечити реакцію на хибність умови, застосовується конструкція if-else. Загальний синтаксис:</a:t>
            </a:r>
            <a:endParaRPr lang="ru-RU" altLang="ru-RU" sz="2000" dirty="0"/>
          </a:p>
          <a:p>
            <a:pPr marL="0" indent="0">
              <a:buNone/>
            </a:pPr>
            <a:r>
              <a:rPr lang="ru-RU" altLang="ru-RU" sz="2000" b="1" dirty="0"/>
              <a:t>if (умова)</a:t>
            </a:r>
            <a:endParaRPr lang="ru-RU" altLang="ru-RU" sz="2000" b="1" dirty="0"/>
          </a:p>
          <a:p>
            <a:pPr marL="0" indent="0">
              <a:buNone/>
            </a:pPr>
            <a:r>
              <a:rPr lang="ru-RU" altLang="ru-RU" sz="2000" b="1" dirty="0"/>
              <a:t>	інструкція1</a:t>
            </a:r>
            <a:endParaRPr lang="ru-RU" altLang="ru-RU" sz="2000" b="1" dirty="0"/>
          </a:p>
          <a:p>
            <a:pPr marL="0" indent="0">
              <a:buNone/>
            </a:pPr>
            <a:r>
              <a:rPr lang="ru-RU" altLang="ru-RU" sz="2000" b="1" dirty="0"/>
              <a:t>else</a:t>
            </a:r>
            <a:endParaRPr lang="ru-RU" altLang="ru-RU" sz="2000" b="1" dirty="0"/>
          </a:p>
          <a:p>
            <a:pPr marL="0" indent="0">
              <a:buNone/>
            </a:pPr>
            <a:r>
              <a:rPr lang="ru-RU" altLang="ru-RU" sz="2000" b="1" dirty="0"/>
              <a:t>	інструкція2</a:t>
            </a:r>
            <a:endParaRPr lang="ru-RU" altLang="ru-RU" sz="2000" b="1" dirty="0"/>
          </a:p>
          <a:p>
            <a:pPr marL="0" indent="0">
              <a:buNone/>
            </a:pPr>
            <a:r>
              <a:rPr lang="ru-RU" altLang="ru-RU" sz="2000" dirty="0"/>
              <a:t>У цьому випадку, якщо умова буде істинною - буде виконано тільки інструкцію1, а потім виконання коду продовжиться з інструкцій, які написані після if-else. Якщо умова буде хибною, буде виконано тільки інструкцію2. Якщо необхідно виконати кілька інструкцій у тілі if або else застосовується складова інструкція: if (умова) { інструкція1; інструкція2; }</a:t>
            </a:r>
            <a:endParaRPr lang="ru-RU" altLang="ru-RU" sz="20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itle 1"/>
          <p:cNvSpPr>
            <a:spLocks noGrp="1"/>
          </p:cNvSpPr>
          <p:nvPr>
            <p:ph type="title"/>
          </p:nvPr>
        </p:nvSpPr>
        <p:spPr/>
        <p:txBody>
          <a:bodyPr vert="horz" wrap="square" lIns="91440" tIns="45720" rIns="91440" bIns="45720" anchor="ctr" anchorCtr="0"/>
          <a:p>
            <a:r>
              <a:rPr lang="ru-RU" altLang="ru-RU" dirty="0"/>
              <a:t>Блок-схема if - else</a:t>
            </a:r>
            <a:endParaRPr lang="ru-RU" altLang="ru-RU" dirty="0"/>
          </a:p>
        </p:txBody>
      </p:sp>
      <p:sp>
        <p:nvSpPr>
          <p:cNvPr id="21507" name="AutoShape 6" descr="http://www.cyberforum.ru/attachments/30531d1274295184"/>
          <p:cNvSpPr>
            <a:spLocks noChangeAspect="1"/>
          </p:cNvSpPr>
          <p:nvPr/>
        </p:nvSpPr>
        <p:spPr>
          <a:xfrm>
            <a:off x="155575" y="-144462"/>
            <a:ext cx="304800" cy="304800"/>
          </a:xfrm>
          <a:prstGeom prst="rect">
            <a:avLst/>
          </a:prstGeom>
          <a:noFill/>
          <a:ln w="9525">
            <a:noFill/>
          </a:ln>
        </p:spPr>
        <p:txBody>
          <a:bodyPr anchor="t" anchorCtr="0"/>
          <a:p>
            <a:endParaRPr lang="ru-RU" altLang="ru-RU" dirty="0">
              <a:latin typeface="Arial" panose="020B0604020202020204" pitchFamily="34" charset="0"/>
            </a:endParaRPr>
          </a:p>
        </p:txBody>
      </p:sp>
      <p:pic>
        <p:nvPicPr>
          <p:cNvPr id="2" name="Picture 1" descr="24"/>
          <p:cNvPicPr>
            <a:picLocks noChangeAspect="1"/>
          </p:cNvPicPr>
          <p:nvPr/>
        </p:nvPicPr>
        <p:blipFill>
          <a:blip r:embed="rId1"/>
          <a:stretch>
            <a:fillRect/>
          </a:stretch>
        </p:blipFill>
        <p:spPr>
          <a:xfrm>
            <a:off x="71755" y="1581150"/>
            <a:ext cx="8805545" cy="422592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Заголовок 1"/>
          <p:cNvSpPr>
            <a:spLocks noGrp="1"/>
          </p:cNvSpPr>
          <p:nvPr>
            <p:ph type="title"/>
          </p:nvPr>
        </p:nvSpPr>
        <p:spPr/>
        <p:txBody>
          <a:bodyPr vert="horz" wrap="square" lIns="91440" tIns="45720" rIns="91440" bIns="45720" anchor="ctr" anchorCtr="0"/>
          <a:p>
            <a:r>
              <a:rPr lang="ru-RU" altLang="ru-RU" dirty="0"/>
              <a:t>Вкладеність умов</a:t>
            </a:r>
            <a:endParaRPr lang="ru-RU" altLang="ru-RU" dirty="0"/>
          </a:p>
        </p:txBody>
      </p:sp>
      <p:sp>
        <p:nvSpPr>
          <p:cNvPr id="22530" name="Объект 2"/>
          <p:cNvSpPr>
            <a:spLocks noGrp="1"/>
          </p:cNvSpPr>
          <p:nvPr>
            <p:ph idx="1"/>
          </p:nvPr>
        </p:nvSpPr>
        <p:spPr>
          <a:xfrm>
            <a:off x="679450" y="1385888"/>
            <a:ext cx="7924800" cy="4419600"/>
          </a:xfrm>
        </p:spPr>
        <p:txBody>
          <a:bodyPr vert="horz" wrap="square" lIns="91440" tIns="45720" rIns="91440" bIns="45720" anchor="t" anchorCtr="0"/>
          <a:p>
            <a:pPr marL="0" indent="0">
              <a:buNone/>
            </a:pPr>
            <a:r>
              <a:rPr lang="ru-RU" altLang="ru-RU" sz="3100" dirty="0"/>
              <a:t>Умовна інструкція є єдиною інструкцією. Тобто, наприклад:</a:t>
            </a:r>
            <a:endParaRPr lang="ru-RU" altLang="ru-RU" sz="3100" dirty="0"/>
          </a:p>
          <a:p>
            <a:pPr marL="0" indent="0">
              <a:buNone/>
            </a:pPr>
            <a:r>
              <a:rPr lang="ru-RU" altLang="ru-RU" sz="3100" b="1" dirty="0"/>
              <a:t>if (n &lt; 0) </a:t>
            </a:r>
            <a:endParaRPr lang="ru-RU" altLang="ru-RU" sz="3100" b="1" dirty="0"/>
          </a:p>
          <a:p>
            <a:pPr marL="0" indent="0">
              <a:buNone/>
            </a:pPr>
            <a:r>
              <a:rPr lang="ru-RU" altLang="ru-RU" sz="3100" b="1" dirty="0"/>
              <a:t>	cout &lt;&lt; "Від'ємне";</a:t>
            </a:r>
            <a:endParaRPr lang="ru-RU" altLang="ru-RU" sz="3100" b="1" dirty="0"/>
          </a:p>
          <a:p>
            <a:pPr marL="0" indent="0">
              <a:buNone/>
            </a:pPr>
            <a:r>
              <a:rPr lang="ru-RU" altLang="ru-RU" sz="3100" b="1" dirty="0"/>
              <a:t>else </a:t>
            </a:r>
            <a:endParaRPr lang="ru-RU" altLang="ru-RU" sz="3100" b="1" dirty="0"/>
          </a:p>
          <a:p>
            <a:pPr marL="0" indent="0">
              <a:buNone/>
            </a:pPr>
            <a:r>
              <a:rPr lang="ru-RU" altLang="ru-RU" sz="3100" b="1" dirty="0"/>
              <a:t>	cout &lt;&lt; "Позитивне або нуль"; </a:t>
            </a:r>
            <a:r>
              <a:rPr lang="ru-RU" altLang="ru-RU" sz="3100" dirty="0"/>
              <a:t>сприймається компілятором як одна цілісна інструкція. Отже, можлива вкладеність.</a:t>
            </a:r>
            <a:endParaRPr lang="ru-RU" altLang="ru-RU" sz="31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Заголовок 1"/>
          <p:cNvSpPr>
            <a:spLocks noGrp="1"/>
          </p:cNvSpPr>
          <p:nvPr>
            <p:ph type="title"/>
          </p:nvPr>
        </p:nvSpPr>
        <p:spPr/>
        <p:txBody>
          <a:bodyPr vert="horz" wrap="square" lIns="91440" tIns="45720" rIns="91440" bIns="45720" anchor="ctr" anchorCtr="0"/>
          <a:p>
            <a:r>
              <a:rPr lang="ru-RU" altLang="ru-RU" sz="3900" dirty="0"/>
              <a:t>Невизначеність вкладеності</a:t>
            </a:r>
            <a:r>
              <a:rPr lang="uk-UA" altLang="ru-RU" sz="3900" dirty="0"/>
              <a:t> !!!</a:t>
            </a:r>
            <a:endParaRPr lang="uk-UA" altLang="ru-RU" sz="3900" dirty="0"/>
          </a:p>
        </p:txBody>
      </p:sp>
      <p:sp>
        <p:nvSpPr>
          <p:cNvPr id="23554" name="Объект 2"/>
          <p:cNvSpPr>
            <a:spLocks noGrp="1"/>
          </p:cNvSpPr>
          <p:nvPr>
            <p:ph idx="1"/>
          </p:nvPr>
        </p:nvSpPr>
        <p:spPr>
          <a:xfrm>
            <a:off x="395288" y="1385888"/>
            <a:ext cx="8208962" cy="4419600"/>
          </a:xfrm>
        </p:spPr>
        <p:txBody>
          <a:bodyPr vert="horz" wrap="square" lIns="91440" tIns="45720" rIns="91440" bIns="45720" anchor="t" anchorCtr="0"/>
          <a:p>
            <a:pPr marL="0" indent="0">
              <a:buNone/>
            </a:pPr>
            <a:r>
              <a:rPr lang="ru-RU" altLang="ru-RU" sz="1900" dirty="0"/>
              <a:t>Однак, іноді може виникнути невизначеність зі вкладеністю. Наприклад:</a:t>
            </a:r>
            <a:endParaRPr lang="ru-RU" altLang="ru-RU" sz="1900" dirty="0"/>
          </a:p>
          <a:p>
            <a:pPr marL="0" indent="0">
              <a:buNone/>
            </a:pPr>
            <a:r>
              <a:rPr lang="ru-RU" altLang="ru-RU" sz="1900" b="1" dirty="0"/>
              <a:t>if (n &gt; 0)</a:t>
            </a:r>
            <a:endParaRPr lang="ru-RU" altLang="ru-RU" sz="1900" b="1" dirty="0"/>
          </a:p>
          <a:p>
            <a:pPr marL="0" indent="0">
              <a:buNone/>
            </a:pPr>
            <a:r>
              <a:rPr lang="ru-RU" altLang="ru-RU" sz="1900" b="1" dirty="0"/>
              <a:t>	if (a &gt; b)</a:t>
            </a:r>
            <a:endParaRPr lang="ru-RU" altLang="ru-RU" sz="1900" b="1" dirty="0"/>
          </a:p>
          <a:p>
            <a:pPr marL="0" indent="0">
              <a:buNone/>
            </a:pPr>
            <a:r>
              <a:rPr lang="ru-RU" altLang="ru-RU" sz="1900" b="1" dirty="0"/>
              <a:t>		с = a;</a:t>
            </a:r>
            <a:endParaRPr lang="ru-RU" altLang="ru-RU" sz="1900" b="1" dirty="0"/>
          </a:p>
          <a:p>
            <a:pPr marL="0" indent="0">
              <a:buNone/>
            </a:pPr>
            <a:r>
              <a:rPr lang="ru-RU" altLang="ru-RU" sz="1900" b="1" dirty="0"/>
              <a:t>else</a:t>
            </a:r>
            <a:endParaRPr lang="ru-RU" altLang="ru-RU" sz="1900" b="1" dirty="0"/>
          </a:p>
          <a:p>
            <a:pPr marL="0" indent="0">
              <a:buNone/>
            </a:pPr>
            <a:r>
              <a:rPr lang="ru-RU" altLang="ru-RU" sz="1900" b="1" dirty="0"/>
              <a:t>	с = b;</a:t>
            </a:r>
            <a:endParaRPr lang="ru-RU" altLang="ru-RU" sz="1900" b="1" dirty="0"/>
          </a:p>
          <a:p>
            <a:pPr marL="0" indent="0">
              <a:buNone/>
            </a:pPr>
            <a:r>
              <a:rPr lang="ru-RU" altLang="ru-RU" sz="1900" dirty="0"/>
              <a:t>Хоч код і відформатований, компілятор розв'язує цю проблему таким правилом: else відноситься до самого внутрішнього if. </a:t>
            </a:r>
            <a:endParaRPr lang="ru-RU" altLang="ru-RU" sz="1900" dirty="0"/>
          </a:p>
          <a:p>
            <a:pPr marL="0" indent="0">
              <a:buNone/>
            </a:pPr>
            <a:r>
              <a:rPr lang="ru-RU" altLang="ru-RU" sz="1900" b="1" dirty="0"/>
              <a:t>if (n &gt; 0)</a:t>
            </a:r>
            <a:endParaRPr lang="ru-RU" altLang="ru-RU" sz="1900" b="1" dirty="0"/>
          </a:p>
          <a:p>
            <a:pPr marL="0" indent="0">
              <a:buNone/>
            </a:pPr>
            <a:r>
              <a:rPr lang="ru-RU" altLang="ru-RU" sz="1900" b="1" dirty="0"/>
              <a:t>	if (a &gt; b)</a:t>
            </a:r>
            <a:endParaRPr lang="ru-RU" altLang="ru-RU" sz="1900" b="1" dirty="0"/>
          </a:p>
          <a:p>
            <a:pPr marL="0" indent="0">
              <a:buNone/>
            </a:pPr>
            <a:r>
              <a:rPr lang="ru-RU" altLang="ru-RU" sz="1900" b="1" dirty="0"/>
              <a:t>		с = a;</a:t>
            </a:r>
            <a:endParaRPr lang="ru-RU" altLang="ru-RU" sz="1900" b="1" dirty="0"/>
          </a:p>
          <a:p>
            <a:pPr marL="0" indent="0">
              <a:buNone/>
            </a:pPr>
            <a:r>
              <a:rPr lang="ru-RU" altLang="ru-RU" sz="1900" b="1" dirty="0"/>
              <a:t>	else</a:t>
            </a:r>
            <a:endParaRPr lang="ru-RU" altLang="ru-RU" sz="1900" b="1" dirty="0"/>
          </a:p>
          <a:p>
            <a:pPr marL="0" indent="0">
              <a:buNone/>
            </a:pPr>
            <a:r>
              <a:rPr lang="ru-RU" altLang="ru-RU" sz="1900" b="1" dirty="0"/>
              <a:t>		с = b;</a:t>
            </a:r>
            <a:endParaRPr lang="ru-RU" altLang="ru-RU" sz="1900" b="1"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Заголовок 1"/>
          <p:cNvSpPr>
            <a:spLocks noGrp="1"/>
          </p:cNvSpPr>
          <p:nvPr>
            <p:ph type="title"/>
          </p:nvPr>
        </p:nvSpPr>
        <p:spPr/>
        <p:txBody>
          <a:bodyPr vert="horz" wrap="square" lIns="91440" tIns="45720" rIns="91440" bIns="45720" anchor="ctr" anchorCtr="0"/>
          <a:p>
            <a:r>
              <a:rPr lang="ru-RU" altLang="ru-RU" dirty="0"/>
              <a:t>Драбинка іфів</a:t>
            </a:r>
            <a:endParaRPr lang="ru-RU" altLang="ru-RU" dirty="0"/>
          </a:p>
        </p:txBody>
      </p:sp>
      <p:sp>
        <p:nvSpPr>
          <p:cNvPr id="24578" name="Объект 2"/>
          <p:cNvSpPr>
            <a:spLocks noGrp="1"/>
          </p:cNvSpPr>
          <p:nvPr>
            <p:ph idx="1"/>
          </p:nvPr>
        </p:nvSpPr>
        <p:spPr>
          <a:xfrm>
            <a:off x="395288" y="1341438"/>
            <a:ext cx="7924800" cy="4419600"/>
          </a:xfrm>
        </p:spPr>
        <p:txBody>
          <a:bodyPr vert="horz" wrap="square" lIns="91440" tIns="45720" rIns="91440" bIns="45720" anchor="t" anchorCtr="0"/>
          <a:p>
            <a:pPr marL="0" indent="0">
              <a:buNone/>
            </a:pPr>
            <a:r>
              <a:rPr lang="ru-RU" altLang="ru-RU" sz="2200" dirty="0"/>
              <a:t>Коли необхідно вибрати один варіант із більш ніж двох, застосовується конструкція if-else if. Загальний синтаксис:</a:t>
            </a:r>
            <a:endParaRPr lang="ru-RU" altLang="ru-RU" sz="2200" dirty="0"/>
          </a:p>
          <a:p>
            <a:pPr marL="0" indent="0">
              <a:buNone/>
            </a:pPr>
            <a:r>
              <a:rPr lang="ru-RU" altLang="ru-RU" sz="2200" b="1" dirty="0"/>
              <a:t>if (умова1)</a:t>
            </a:r>
            <a:endParaRPr lang="ru-RU" altLang="ru-RU" sz="2200" b="1" dirty="0"/>
          </a:p>
          <a:p>
            <a:pPr marL="0" indent="0">
              <a:buNone/>
            </a:pPr>
            <a:r>
              <a:rPr lang="ru-RU" altLang="ru-RU" sz="2200" b="1" dirty="0"/>
              <a:t>	інструкція1</a:t>
            </a:r>
            <a:endParaRPr lang="ru-RU" altLang="ru-RU" sz="2200" b="1" dirty="0"/>
          </a:p>
          <a:p>
            <a:pPr marL="0" indent="0">
              <a:buNone/>
            </a:pPr>
            <a:r>
              <a:rPr lang="ru-RU" altLang="ru-RU" sz="2200" b="1" dirty="0"/>
              <a:t>else if (умова2)</a:t>
            </a:r>
            <a:endParaRPr lang="ru-RU" altLang="ru-RU" sz="2200" b="1" dirty="0"/>
          </a:p>
          <a:p>
            <a:pPr marL="0" indent="0">
              <a:buNone/>
            </a:pPr>
            <a:r>
              <a:rPr lang="ru-RU" altLang="ru-RU" sz="2200" b="1" dirty="0"/>
              <a:t>	інструкція2</a:t>
            </a:r>
            <a:endParaRPr lang="ru-RU" altLang="ru-RU" sz="2200" b="1" dirty="0"/>
          </a:p>
          <a:p>
            <a:pPr marL="0" indent="0">
              <a:buNone/>
            </a:pPr>
            <a:r>
              <a:rPr lang="ru-RU" altLang="ru-RU" sz="2200" b="1" dirty="0"/>
              <a:t>...</a:t>
            </a:r>
            <a:endParaRPr lang="ru-RU" altLang="ru-RU" sz="2200" b="1" dirty="0"/>
          </a:p>
          <a:p>
            <a:pPr marL="0" indent="0">
              <a:buNone/>
            </a:pPr>
            <a:r>
              <a:rPr lang="ru-RU" altLang="ru-RU" sz="2200" b="1" dirty="0"/>
              <a:t>else if (умоваN)</a:t>
            </a:r>
            <a:endParaRPr lang="ru-RU" altLang="ru-RU" sz="2200" b="1" dirty="0"/>
          </a:p>
          <a:p>
            <a:pPr marL="0" indent="0">
              <a:buNone/>
            </a:pPr>
            <a:r>
              <a:rPr lang="ru-RU" altLang="ru-RU" sz="2200" b="1" dirty="0"/>
              <a:t>	інструкціяN</a:t>
            </a:r>
            <a:endParaRPr lang="ru-RU" altLang="ru-RU" sz="2200" b="1" dirty="0"/>
          </a:p>
          <a:p>
            <a:pPr marL="0" indent="0">
              <a:buNone/>
            </a:pPr>
            <a:r>
              <a:rPr lang="ru-RU" altLang="ru-RU" sz="2200" b="1" dirty="0"/>
              <a:t>else</a:t>
            </a:r>
            <a:endParaRPr lang="ru-RU" altLang="ru-RU" sz="2200" b="1" dirty="0"/>
          </a:p>
          <a:p>
            <a:pPr marL="0" indent="0">
              <a:buNone/>
            </a:pPr>
            <a:r>
              <a:rPr lang="ru-RU" altLang="ru-RU" sz="2200" b="1" dirty="0"/>
              <a:t>	інструкціяЗаЗамовчуванням</a:t>
            </a:r>
            <a:endParaRPr lang="ru-RU" altLang="ru-RU" sz="2200" b="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Заголовок 1"/>
          <p:cNvSpPr>
            <a:spLocks noGrp="1"/>
          </p:cNvSpPr>
          <p:nvPr>
            <p:ph type="title"/>
          </p:nvPr>
        </p:nvSpPr>
        <p:spPr/>
        <p:txBody>
          <a:bodyPr vert="horz" wrap="square" lIns="91440" tIns="45720" rIns="91440" bIns="45720" anchor="ctr" anchorCtr="0"/>
          <a:p>
            <a:r>
              <a:rPr lang="ru-RU" altLang="ru-RU" dirty="0"/>
              <a:t>Принцип роботи драбинки</a:t>
            </a:r>
            <a:endParaRPr lang="ru-RU" altLang="ru-RU" dirty="0"/>
          </a:p>
        </p:txBody>
      </p:sp>
      <p:sp>
        <p:nvSpPr>
          <p:cNvPr id="25602" name="Объект 2"/>
          <p:cNvSpPr>
            <a:spLocks noGrp="1"/>
          </p:cNvSpPr>
          <p:nvPr>
            <p:ph idx="1"/>
          </p:nvPr>
        </p:nvSpPr>
        <p:spPr>
          <a:xfrm>
            <a:off x="609600" y="1484313"/>
            <a:ext cx="7924800" cy="4419600"/>
          </a:xfrm>
        </p:spPr>
        <p:txBody>
          <a:bodyPr vert="horz" wrap="square" lIns="91440" tIns="45720" rIns="91440" bIns="45720" anchor="t" anchorCtr="0"/>
          <a:p>
            <a:pPr marL="0" indent="0">
              <a:buNone/>
            </a:pPr>
            <a:r>
              <a:rPr lang="ru-RU" altLang="ru-RU" dirty="0"/>
              <a:t>Умови перевірятимуться по черзі доти, доки не буде знайдено істинну, або доки виконання не дійде до else. Якщо істинну умову знайдено - перевірки припиняються, виконується зазначена інструкція, а виконання коду продовжується з коду, який написаний далі за if-else if-else.</a:t>
            </a:r>
            <a:endParaRPr lang="ru-RU" altLang="ru-RU"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itle 1"/>
          <p:cNvSpPr>
            <a:spLocks noGrp="1"/>
          </p:cNvSpPr>
          <p:nvPr>
            <p:ph type="title"/>
          </p:nvPr>
        </p:nvSpPr>
        <p:spPr/>
        <p:txBody>
          <a:bodyPr vert="horz" wrap="square" lIns="91440" tIns="45720" rIns="91440" bIns="45720" anchor="ctr" anchorCtr="0"/>
          <a:p>
            <a:r>
              <a:rPr lang="ru-RU" altLang="ru-RU" dirty="0"/>
              <a:t>Ланцюжок операторів if-else-if</a:t>
            </a:r>
            <a:endParaRPr lang="ru-RU" altLang="ru-RU" dirty="0"/>
          </a:p>
        </p:txBody>
      </p:sp>
      <p:sp>
        <p:nvSpPr>
          <p:cNvPr id="26626" name="Content Placeholder 2"/>
          <p:cNvSpPr>
            <a:spLocks noGrp="1"/>
          </p:cNvSpPr>
          <p:nvPr>
            <p:ph idx="1"/>
          </p:nvPr>
        </p:nvSpPr>
        <p:spPr/>
        <p:txBody>
          <a:bodyPr vert="horz" wrap="square" lIns="91440" tIns="45720" rIns="91440" bIns="45720" anchor="t" anchorCtr="0"/>
          <a:p>
            <a:pPr marL="0" indent="0">
              <a:buNone/>
            </a:pPr>
            <a:r>
              <a:rPr lang="ru-RU" altLang="ru-RU" sz="3000" dirty="0"/>
              <a:t>Умовні вирази оцінюються зверху вниз. Щойно знайдено умову, яка набуває значення true, виконується асоційований </a:t>
            </a:r>
            <a:r>
              <a:rPr lang="uk-UA" altLang="ru-RU" sz="3000" dirty="0"/>
              <a:t>  </a:t>
            </a:r>
            <a:r>
              <a:rPr lang="ru-RU" altLang="ru-RU" sz="3000" dirty="0"/>
              <a:t>із цією умовою оператор, а інша частина ланцюжка пропускається. Якщо жодна </a:t>
            </a:r>
            <a:r>
              <a:rPr lang="uk-UA" altLang="ru-RU" sz="3000" dirty="0"/>
              <a:t>      </a:t>
            </a:r>
            <a:r>
              <a:rPr lang="ru-RU" altLang="ru-RU" sz="3000" dirty="0"/>
              <a:t>з умов не приймає значення true, </a:t>
            </a:r>
            <a:r>
              <a:rPr lang="uk-UA" altLang="ru-RU" sz="3000" dirty="0"/>
              <a:t>             </a:t>
            </a:r>
            <a:r>
              <a:rPr lang="ru-RU" altLang="ru-RU" sz="3000" dirty="0"/>
              <a:t>то виконується останній оператор else, який можна розглядати як оператор </a:t>
            </a:r>
            <a:r>
              <a:rPr lang="uk-UA" altLang="ru-RU" sz="3000" dirty="0"/>
              <a:t>         </a:t>
            </a:r>
            <a:r>
              <a:rPr lang="ru-RU" altLang="ru-RU" sz="3000" dirty="0"/>
              <a:t>за замовчуванням.</a:t>
            </a:r>
            <a:endParaRPr lang="ru-RU" altLang="ru-RU" sz="30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itle 1"/>
          <p:cNvSpPr>
            <a:spLocks noGrp="1"/>
          </p:cNvSpPr>
          <p:nvPr>
            <p:ph type="title"/>
          </p:nvPr>
        </p:nvSpPr>
        <p:spPr/>
        <p:txBody>
          <a:bodyPr vert="horz" wrap="square" lIns="91440" tIns="45720" rIns="91440" bIns="45720" anchor="ctr" anchorCtr="0"/>
          <a:p>
            <a:r>
              <a:rPr lang="ru-RU" altLang="ru-RU" dirty="0"/>
              <a:t>Блок-схема if - </a:t>
            </a:r>
            <a:r>
              <a:rPr lang="en-US" altLang="ru-RU" dirty="0"/>
              <a:t>elif - </a:t>
            </a:r>
            <a:r>
              <a:rPr lang="ru-RU" altLang="ru-RU" dirty="0"/>
              <a:t>else</a:t>
            </a:r>
            <a:endParaRPr lang="ru-RU" altLang="ru-RU" dirty="0"/>
          </a:p>
        </p:txBody>
      </p:sp>
      <p:sp>
        <p:nvSpPr>
          <p:cNvPr id="21507" name="AutoShape 6" descr="http://www.cyberforum.ru/attachments/30531d1274295184"/>
          <p:cNvSpPr>
            <a:spLocks noChangeAspect="1"/>
          </p:cNvSpPr>
          <p:nvPr/>
        </p:nvSpPr>
        <p:spPr>
          <a:xfrm>
            <a:off x="155575" y="-144462"/>
            <a:ext cx="304800" cy="304800"/>
          </a:xfrm>
          <a:prstGeom prst="rect">
            <a:avLst/>
          </a:prstGeom>
          <a:noFill/>
          <a:ln w="9525">
            <a:noFill/>
          </a:ln>
        </p:spPr>
        <p:txBody>
          <a:bodyPr anchor="t" anchorCtr="0"/>
          <a:p>
            <a:endParaRPr lang="ru-RU" altLang="ru-RU" dirty="0">
              <a:latin typeface="Arial" panose="020B0604020202020204" pitchFamily="34" charset="0"/>
            </a:endParaRPr>
          </a:p>
        </p:txBody>
      </p:sp>
      <p:pic>
        <p:nvPicPr>
          <p:cNvPr id="3" name="Picture 2" descr="27"/>
          <p:cNvPicPr>
            <a:picLocks noChangeAspect="1"/>
          </p:cNvPicPr>
          <p:nvPr/>
        </p:nvPicPr>
        <p:blipFill>
          <a:blip r:embed="rId1"/>
          <a:stretch>
            <a:fillRect/>
          </a:stretch>
        </p:blipFill>
        <p:spPr>
          <a:xfrm>
            <a:off x="1370965" y="1584325"/>
            <a:ext cx="6169025" cy="502602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p:txBody>
          <a:bodyPr vert="horz" wrap="square" lIns="91440" tIns="45720" rIns="91440" bIns="45720" anchor="ctr" anchorCtr="0"/>
          <a:p>
            <a:r>
              <a:rPr lang="uk-UA" altLang="ru-RU" sz="4400" dirty="0"/>
              <a:t>Приклад текстового квесту</a:t>
            </a:r>
            <a:endParaRPr lang="uk-UA" altLang="ru-RU" sz="4400" dirty="0"/>
          </a:p>
        </p:txBody>
      </p:sp>
      <p:sp>
        <p:nvSpPr>
          <p:cNvPr id="3" name="Content Placeholder 2"/>
          <p:cNvSpPr>
            <a:spLocks noGrp="1"/>
          </p:cNvSpPr>
          <p:nvPr>
            <p:ph idx="1"/>
          </p:nvPr>
        </p:nvSpPr>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
                <a:schemeClr val="hlink"/>
              </a:buClr>
              <a:buSzPct val="80000"/>
              <a:defRPr/>
            </a:pPr>
            <a:endParaRPr kumimoji="0" lang="en-US" altLang="en-US" sz="3600" b="1" i="0" u="none" strike="noStrike" kern="0" cap="none" spc="0" normalizeH="0" baseline="0" noProof="0" dirty="0" smtClean="0">
              <a:ln>
                <a:noFill/>
              </a:ln>
              <a:gradFill>
                <a:gsLst>
                  <a:gs pos="0">
                    <a:srgbClr val="007BD3"/>
                  </a:gs>
                  <a:gs pos="100000">
                    <a:srgbClr val="034373"/>
                  </a:gs>
                </a:gsLst>
                <a:lin scaled="0"/>
              </a:gra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hlink"/>
              </a:buClr>
              <a:buSzPct val="80000"/>
              <a:defRPr/>
            </a:pPr>
            <a:endParaRPr kumimoji="0" lang="en-US" altLang="en-US" sz="3600" b="1" i="0" u="none" strike="noStrike" kern="0" cap="none" spc="0" normalizeH="0" baseline="0" noProof="0" dirty="0" smtClean="0">
              <a:ln>
                <a:noFill/>
              </a:ln>
              <a:gradFill>
                <a:gsLst>
                  <a:gs pos="0">
                    <a:srgbClr val="007BD3"/>
                  </a:gs>
                  <a:gs pos="100000">
                    <a:srgbClr val="034373"/>
                  </a:gs>
                </a:gsLst>
                <a:lin scaled="0"/>
              </a:gra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hlink"/>
              </a:buClr>
              <a:buSzPct val="80000"/>
              <a:defRPr/>
            </a:pPr>
            <a:r>
              <a:rPr kumimoji="0" lang="en-US" altLang="en-US" sz="3600" b="1" i="0" u="none" strike="noStrike" kern="0" cap="none" spc="0" normalizeH="0" baseline="0" noProof="0" dirty="0" smtClean="0">
                <a:ln>
                  <a:noFill/>
                </a:ln>
                <a:gradFill>
                  <a:gsLst>
                    <a:gs pos="0">
                      <a:srgbClr val="007BD3"/>
                    </a:gs>
                    <a:gs pos="100000">
                      <a:srgbClr val="034373"/>
                    </a:gs>
                  </a:gsLst>
                  <a:lin scaled="0"/>
                </a:gradFill>
                <a:effectLst/>
                <a:uLnTx/>
                <a:uFillTx/>
                <a:latin typeface="+mn-lt"/>
                <a:ea typeface="+mn-ea"/>
                <a:cs typeface="+mn-cs"/>
              </a:rPr>
              <a:t>https://gist.github.com/sunmeat/efe1d64fc6edd1992c983986f3aa9b76</a:t>
            </a:r>
            <a:endParaRPr kumimoji="0" lang="en-US" altLang="en-US" sz="3600" b="1" i="0" u="none" strike="noStrike" kern="0" cap="none" spc="0" normalizeH="0" baseline="0" noProof="0" dirty="0" smtClean="0">
              <a:ln>
                <a:noFill/>
              </a:ln>
              <a:gradFill>
                <a:gsLst>
                  <a:gs pos="0">
                    <a:srgbClr val="007BD3"/>
                  </a:gs>
                  <a:gs pos="100000">
                    <a:srgbClr val="034373"/>
                  </a:gs>
                </a:gsLst>
                <a:lin scaled="0"/>
              </a:gra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Етапи розвитку мови</a:t>
            </a:r>
            <a:r>
              <a:rPr lang="uk-UA" altLang="ru-RU" sz="4200" dirty="0" err="1">
                <a:solidFill>
                  <a:srgbClr val="FFFFFF"/>
                </a:solidFill>
                <a:latin typeface="Arial" panose="020B0604020202020204" pitchFamily="34" charset="0"/>
              </a:rPr>
              <a:t> С++</a:t>
            </a:r>
            <a:endParaRPr lang="uk-UA" altLang="ru-RU" sz="4200" dirty="0" err="1">
              <a:solidFill>
                <a:srgbClr val="FFFFFF"/>
              </a:solidFill>
              <a:latin typeface="Arial" panose="020B0604020202020204" pitchFamily="34" charset="0"/>
            </a:endParaRPr>
          </a:p>
        </p:txBody>
      </p:sp>
      <p:pic>
        <p:nvPicPr>
          <p:cNvPr id="2" name="Picture 1" descr="Снимок экрана 2025-01-23 131544"/>
          <p:cNvPicPr>
            <a:picLocks noChangeAspect="1"/>
          </p:cNvPicPr>
          <p:nvPr/>
        </p:nvPicPr>
        <p:blipFill>
          <a:blip r:embed="rId1"/>
          <a:stretch>
            <a:fillRect/>
          </a:stretch>
        </p:blipFill>
        <p:spPr>
          <a:xfrm>
            <a:off x="205740" y="1448435"/>
            <a:ext cx="8662035" cy="5302250"/>
          </a:xfrm>
          <a:prstGeom prst="rect">
            <a:avLst/>
          </a:prstGeom>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itle 1"/>
          <p:cNvSpPr>
            <a:spLocks noGrp="1"/>
          </p:cNvSpPr>
          <p:nvPr>
            <p:ph type="title"/>
          </p:nvPr>
        </p:nvSpPr>
        <p:spPr/>
        <p:txBody>
          <a:bodyPr vert="horz" wrap="square" lIns="91440" tIns="45720" rIns="91440" bIns="45720" anchor="ctr" anchorCtr="0"/>
          <a:p>
            <a:r>
              <a:rPr lang="ru-RU" altLang="ru-RU" dirty="0"/>
              <a:t>Склад</a:t>
            </a:r>
            <a:r>
              <a:rPr lang="uk-UA" altLang="ru-RU" dirty="0"/>
              <a:t>ений</a:t>
            </a:r>
            <a:r>
              <a:rPr lang="ru-RU" altLang="ru-RU" dirty="0"/>
              <a:t> оператор</a:t>
            </a:r>
            <a:endParaRPr lang="ru-RU" altLang="ru-RU" dirty="0"/>
          </a:p>
        </p:txBody>
      </p:sp>
      <p:sp>
        <p:nvSpPr>
          <p:cNvPr id="27650" name="Content Placeholder 2"/>
          <p:cNvSpPr>
            <a:spLocks noGrp="1"/>
          </p:cNvSpPr>
          <p:nvPr>
            <p:ph idx="1"/>
          </p:nvPr>
        </p:nvSpPr>
        <p:spPr>
          <a:xfrm>
            <a:off x="612775" y="1449070"/>
            <a:ext cx="7921625" cy="4416425"/>
          </a:xfrm>
        </p:spPr>
        <p:txBody>
          <a:bodyPr vert="horz" wrap="square" lIns="91440" tIns="45720" rIns="91440" bIns="45720" anchor="t" anchorCtr="0"/>
          <a:p>
            <a:pPr marL="0" indent="0">
              <a:buNone/>
            </a:pPr>
            <a:r>
              <a:rPr lang="ru-RU" altLang="ru-RU" sz="2300" b="1" dirty="0"/>
              <a:t>if (age &gt;= 18)</a:t>
            </a:r>
            <a:endParaRPr lang="ru-RU" altLang="ru-RU" sz="2300" b="1" dirty="0"/>
          </a:p>
          <a:p>
            <a:pPr marL="0" indent="0">
              <a:buNone/>
            </a:pPr>
            <a:r>
              <a:rPr lang="ru-RU" altLang="en-US" sz="2300" b="1" dirty="0"/>
              <a:t>	</a:t>
            </a:r>
            <a:r>
              <a:rPr lang="ru-RU" altLang="ru-RU" sz="2300" b="1" dirty="0"/>
              <a:t>buy</a:t>
            </a:r>
            <a:r>
              <a:rPr lang="ru-RU" altLang="en-US" sz="2300" b="1" dirty="0"/>
              <a:t>_с</a:t>
            </a:r>
            <a:r>
              <a:rPr lang="ru-RU" altLang="ru-RU" sz="2300" b="1" dirty="0"/>
              <a:t>ount++;</a:t>
            </a:r>
            <a:endParaRPr lang="ru-RU" altLang="ru-RU" sz="2300" b="1" dirty="0"/>
          </a:p>
          <a:p>
            <a:pPr marL="0" indent="0">
              <a:buNone/>
            </a:pPr>
            <a:r>
              <a:rPr lang="ru-RU" altLang="en-US" sz="2300" b="1" dirty="0"/>
              <a:t>	</a:t>
            </a:r>
            <a:r>
              <a:rPr lang="ru-RU" altLang="ru-RU" sz="2300" b="1" dirty="0"/>
              <a:t>cout &lt;&lt; "</a:t>
            </a:r>
            <a:r>
              <a:rPr lang="ru-RU" altLang="en-US" sz="2300" b="1" dirty="0"/>
              <a:t>Пиво п</a:t>
            </a:r>
            <a:r>
              <a:rPr lang="ru-RU" altLang="ru-RU" sz="2300" b="1" dirty="0"/>
              <a:t>родано";</a:t>
            </a:r>
            <a:endParaRPr lang="ru-RU" altLang="ru-RU" sz="2300" b="1" dirty="0"/>
          </a:p>
          <a:p>
            <a:pPr marL="0" indent="0">
              <a:buNone/>
            </a:pPr>
            <a:endParaRPr lang="ru-RU" altLang="ru-RU" sz="2300" b="1" dirty="0"/>
          </a:p>
          <a:p>
            <a:pPr marL="0" indent="0">
              <a:buNone/>
            </a:pPr>
            <a:r>
              <a:rPr lang="ru-RU" altLang="ru-RU" sz="2300" b="1" dirty="0"/>
              <a:t>if (age &gt;= 18) {</a:t>
            </a:r>
            <a:endParaRPr lang="ru-RU" altLang="ru-RU" sz="2300" b="1" dirty="0"/>
          </a:p>
          <a:p>
            <a:pPr marL="0" indent="0">
              <a:buNone/>
            </a:pPr>
            <a:r>
              <a:rPr lang="ru-RU" altLang="en-US" sz="2300" b="1" dirty="0"/>
              <a:t>	</a:t>
            </a:r>
            <a:r>
              <a:rPr lang="ru-RU" altLang="ru-RU" sz="2300" b="1" dirty="0"/>
              <a:t>buy</a:t>
            </a:r>
            <a:r>
              <a:rPr lang="ru-RU" altLang="en-US" sz="2300" b="1" dirty="0"/>
              <a:t>_с</a:t>
            </a:r>
            <a:r>
              <a:rPr lang="ru-RU" altLang="ru-RU" sz="2300" b="1" dirty="0"/>
              <a:t>ount++;</a:t>
            </a:r>
            <a:endParaRPr lang="ru-RU" altLang="ru-RU" sz="2300" b="1" dirty="0"/>
          </a:p>
          <a:p>
            <a:pPr marL="0" indent="0">
              <a:buNone/>
            </a:pPr>
            <a:r>
              <a:rPr lang="ru-RU" altLang="en-US" sz="2300" b="1" dirty="0"/>
              <a:t>	</a:t>
            </a:r>
            <a:r>
              <a:rPr lang="ru-RU" altLang="ru-RU" sz="2300" b="1" dirty="0"/>
              <a:t>cout &lt;&lt; "П</a:t>
            </a:r>
            <a:r>
              <a:rPr lang="ru-RU" altLang="en-US" sz="2300" b="1" dirty="0"/>
              <a:t>иво п</a:t>
            </a:r>
            <a:r>
              <a:rPr lang="ru-RU" altLang="ru-RU" sz="2300" b="1" dirty="0"/>
              <a:t>родано";</a:t>
            </a:r>
            <a:endParaRPr lang="ru-RU" altLang="ru-RU" sz="2300" b="1" dirty="0"/>
          </a:p>
          <a:p>
            <a:pPr marL="0" indent="0">
              <a:buNone/>
            </a:pPr>
            <a:r>
              <a:rPr lang="ru-RU" altLang="ru-RU" sz="2300" b="1" dirty="0"/>
              <a:t>}</a:t>
            </a:r>
            <a:endParaRPr lang="ru-RU" altLang="ru-RU" sz="2300" b="1" dirty="0"/>
          </a:p>
          <a:p>
            <a:pPr marL="0" indent="0">
              <a:buNone/>
            </a:pPr>
            <a:r>
              <a:rPr lang="ru-RU" altLang="ru-RU" sz="2300" dirty="0"/>
              <a:t>Оператори, укладені у фігурні дужки, вважаються </a:t>
            </a:r>
            <a:r>
              <a:rPr lang="uk-UA" altLang="ru-RU" sz="2300" dirty="0"/>
              <a:t>        </a:t>
            </a:r>
            <a:r>
              <a:rPr lang="ru-RU" altLang="ru-RU" sz="2300" dirty="0"/>
              <a:t>за одну операцію, і називаються складеним (блоковим) </a:t>
            </a:r>
            <a:r>
              <a:rPr lang="uk-UA" altLang="ru-RU" sz="2300" dirty="0"/>
              <a:t>	</a:t>
            </a:r>
            <a:r>
              <a:rPr lang="ru-RU" altLang="ru-RU" sz="2300" dirty="0"/>
              <a:t>оператором.</a:t>
            </a:r>
            <a:endParaRPr lang="ru-RU" altLang="ru-RU" sz="2300" dirty="0"/>
          </a:p>
        </p:txBody>
      </p:sp>
      <p:sp>
        <p:nvSpPr>
          <p:cNvPr id="27651" name="AutoShape 4" descr="http://www.cyberforum.ru/attachments/30531d1274295184"/>
          <p:cNvSpPr>
            <a:spLocks noChangeAspect="1"/>
          </p:cNvSpPr>
          <p:nvPr/>
        </p:nvSpPr>
        <p:spPr>
          <a:xfrm>
            <a:off x="155575" y="-144462"/>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
        <p:nvSpPr>
          <p:cNvPr id="27652" name="AutoShape 6" descr="http://www.cyberforum.ru/attachments/30531d1274295184"/>
          <p:cNvSpPr>
            <a:spLocks noChangeAspect="1"/>
          </p:cNvSpPr>
          <p:nvPr/>
        </p:nvSpPr>
        <p:spPr>
          <a:xfrm>
            <a:off x="307975" y="7938"/>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
        <p:nvSpPr>
          <p:cNvPr id="27653" name="AutoShape 8" descr="http://www.cyberforum.ru/attachments/30531d1274295184"/>
          <p:cNvSpPr>
            <a:spLocks noChangeAspect="1"/>
          </p:cNvSpPr>
          <p:nvPr/>
        </p:nvSpPr>
        <p:spPr>
          <a:xfrm>
            <a:off x="460375" y="160338"/>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
        <p:nvSpPr>
          <p:cNvPr id="27654" name="AutoShape 10" descr="http://www.cyberforum.ru/attachments/30531d1274295184"/>
          <p:cNvSpPr>
            <a:spLocks noChangeAspect="1"/>
          </p:cNvSpPr>
          <p:nvPr/>
        </p:nvSpPr>
        <p:spPr>
          <a:xfrm>
            <a:off x="612775" y="312738"/>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
        <p:nvSpPr>
          <p:cNvPr id="27655" name="AutoShape 12" descr="http://www.cyberforum.ru/attachments/30531d1274295184"/>
          <p:cNvSpPr>
            <a:spLocks noChangeAspect="1"/>
          </p:cNvSpPr>
          <p:nvPr/>
        </p:nvSpPr>
        <p:spPr>
          <a:xfrm>
            <a:off x="765175" y="465138"/>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
        <p:nvSpPr>
          <p:cNvPr id="27656" name="AutoShape 14" descr="http://www.cyberforum.ru/attachments/30531d1274295184"/>
          <p:cNvSpPr>
            <a:spLocks noChangeAspect="1"/>
          </p:cNvSpPr>
          <p:nvPr/>
        </p:nvSpPr>
        <p:spPr>
          <a:xfrm>
            <a:off x="917575" y="617538"/>
            <a:ext cx="304800" cy="304800"/>
          </a:xfrm>
          <a:prstGeom prst="rect">
            <a:avLst/>
          </a:prstGeom>
          <a:noFill/>
          <a:ln w="9525">
            <a:noFill/>
          </a:ln>
        </p:spPr>
        <p:txBody>
          <a:bodyPr anchor="t" anchorCtr="0"/>
          <a:p>
            <a:endParaRPr lang="ru-RU" altLang="ru-RU" dirty="0">
              <a:latin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p:txBody>
          <a:bodyPr vert="horz" wrap="square" lIns="91440" tIns="45720" rIns="91440" bIns="45720" anchor="ctr" anchorCtr="0"/>
          <a:p>
            <a:r>
              <a:rPr lang="ru-RU" altLang="ru-RU" sz="4400" dirty="0"/>
              <a:t>Тернарний оператор</a:t>
            </a:r>
            <a:endParaRPr lang="ru-RU" altLang="ru-RU" dirty="0"/>
          </a:p>
        </p:txBody>
      </p:sp>
      <p:sp>
        <p:nvSpPr>
          <p:cNvPr id="3" name="Content Placeholder 2"/>
          <p:cNvSpPr>
            <a:spLocks noGrp="1"/>
          </p:cNvSpPr>
          <p:nvPr>
            <p:ph idx="1"/>
          </p:nvPr>
        </p:nvSpPr>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2600" b="1" i="0" u="none" strike="noStrike" kern="0" cap="none" spc="0" normalizeH="0" baseline="0" noProof="0" dirty="0" smtClean="0">
                <a:ln>
                  <a:noFill/>
                </a:ln>
                <a:solidFill>
                  <a:schemeClr val="tx1"/>
                </a:solidFill>
                <a:effectLst/>
                <a:uLnTx/>
                <a:uFillTx/>
                <a:latin typeface="+mn-lt"/>
                <a:ea typeface="+mn-ea"/>
                <a:cs typeface="+mn-cs"/>
              </a:rPr>
              <a:t>умова ? дія1 : дія2;</a:t>
            </a: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2600" b="1" i="0" u="none" strike="noStrike" kern="0" cap="none" spc="0" normalizeH="0" baseline="0" noProof="0" dirty="0" smtClean="0">
                <a:ln>
                  <a:noFill/>
                </a:ln>
                <a:solidFill>
                  <a:schemeClr val="tx1"/>
                </a:solidFill>
                <a:effectLst/>
                <a:uLnTx/>
                <a:uFillTx/>
                <a:latin typeface="+mn-lt"/>
                <a:ea typeface="+mn-ea"/>
                <a:cs typeface="+mn-cs"/>
              </a:rPr>
              <a:t>Приклад умовної операції:</a:t>
            </a: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2600" b="1" i="0" u="none" strike="noStrike" kern="0" cap="none" spc="0" normalizeH="0" baseline="0" noProof="0" dirty="0" smtClean="0">
                <a:ln>
                  <a:noFill/>
                </a:ln>
                <a:solidFill>
                  <a:schemeClr val="tx1"/>
                </a:solidFill>
                <a:effectLst/>
                <a:uLnTx/>
                <a:uFillTx/>
                <a:latin typeface="+mn-lt"/>
                <a:ea typeface="+mn-ea"/>
                <a:cs typeface="+mn-cs"/>
              </a:rPr>
              <a:t>int x = n &gt; 1 ? 0 : 1;</a:t>
            </a: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2600" b="1" i="0" u="none" strike="noStrike" kern="0" cap="none" spc="0" normalizeH="0" baseline="0" noProof="0" dirty="0" smtClean="0">
                <a:ln>
                  <a:noFill/>
                </a:ln>
                <a:solidFill>
                  <a:schemeClr val="tx1"/>
                </a:solidFill>
                <a:effectLst/>
                <a:uLnTx/>
                <a:uFillTx/>
                <a:latin typeface="+mn-lt"/>
                <a:ea typeface="+mn-ea"/>
                <a:cs typeface="+mn-cs"/>
              </a:rPr>
              <a:t>Змінній x буде присвоєно значення 0, якщо</a:t>
            </a:r>
            <a:endParaRPr kumimoji="0" sz="26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sz="2600" b="1" i="0" u="none" strike="noStrike" kern="0" cap="none" spc="0" normalizeH="0" baseline="0" noProof="0" dirty="0" smtClean="0">
                <a:ln>
                  <a:noFill/>
                </a:ln>
                <a:solidFill>
                  <a:schemeClr val="tx1"/>
                </a:solidFill>
                <a:effectLst/>
                <a:uLnTx/>
                <a:uFillTx/>
                <a:latin typeface="+mn-lt"/>
                <a:ea typeface="+mn-ea"/>
                <a:cs typeface="+mn-cs"/>
              </a:rPr>
              <a:t>n &gt; 1 (вираз n &gt; 1 має значення true) або 1, якщо n ≤ 1 (вираз n &gt; 1 має значення false).</a:t>
            </a:r>
            <a:endParaRPr kumimoji="0" sz="26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28675" name="Прямоугольник 1"/>
          <p:cNvSpPr/>
          <p:nvPr/>
        </p:nvSpPr>
        <p:spPr>
          <a:xfrm>
            <a:off x="1835150" y="5554663"/>
            <a:ext cx="5227638" cy="754062"/>
          </a:xfrm>
          <a:prstGeom prst="rect">
            <a:avLst/>
          </a:prstGeom>
          <a:noFill/>
          <a:ln w="9525">
            <a:noFill/>
          </a:ln>
        </p:spPr>
        <p:txBody>
          <a:bodyPr wrap="none" anchor="t" anchorCtr="0">
            <a:spAutoFit/>
          </a:bodyPr>
          <a:p>
            <a:r>
              <a:rPr lang="en-US" altLang="ru-RU" sz="2500" b="1" dirty="0">
                <a:latin typeface="Arial" panose="020B0604020202020204" pitchFamily="34" charset="0"/>
                <a:hlinkClick r:id="rId1"/>
              </a:rPr>
              <a:t>https://habrahabr.ru/post/205848/</a:t>
            </a:r>
            <a:endParaRPr lang="ru-RU" altLang="ru-RU" sz="2500" b="1" dirty="0">
              <a:latin typeface="Arial" panose="020B0604020202020204" pitchFamily="34" charset="0"/>
            </a:endParaRPr>
          </a:p>
          <a:p>
            <a:endParaRPr lang="ru-RU" altLang="ru-RU" dirty="0">
              <a:latin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itle 1"/>
          <p:cNvSpPr>
            <a:spLocks noGrp="1"/>
          </p:cNvSpPr>
          <p:nvPr>
            <p:ph type="title"/>
          </p:nvPr>
        </p:nvSpPr>
        <p:spPr/>
        <p:txBody>
          <a:bodyPr vert="horz" wrap="square" lIns="91440" tIns="45720" rIns="91440" bIns="45720" anchor="ctr" anchorCtr="0"/>
          <a:p>
            <a:r>
              <a:rPr lang="ru-RU" altLang="ru-RU" dirty="0"/>
              <a:t>Тернарний оператор</a:t>
            </a:r>
            <a:endParaRPr lang="ru-RU" altLang="ru-RU" dirty="0"/>
          </a:p>
        </p:txBody>
      </p:sp>
      <p:sp>
        <p:nvSpPr>
          <p:cNvPr id="29698" name="Content Placeholder 2"/>
          <p:cNvSpPr>
            <a:spLocks noGrp="1"/>
          </p:cNvSpPr>
          <p:nvPr>
            <p:ph idx="1"/>
          </p:nvPr>
        </p:nvSpPr>
        <p:spPr/>
        <p:txBody>
          <a:bodyPr vert="horz" wrap="square" lIns="91440" tIns="45720" rIns="91440" bIns="45720" anchor="t" anchorCtr="0"/>
          <a:p>
            <a:pPr marL="0" indent="0">
              <a:buNone/>
            </a:pPr>
            <a:r>
              <a:rPr lang="ru-RU" altLang="ru-RU" sz="2500" dirty="0"/>
              <a:t>	</a:t>
            </a:r>
            <a:r>
              <a:rPr lang="ru-RU" altLang="en-US" sz="2500" dirty="0"/>
              <a:t>     </a:t>
            </a:r>
            <a:r>
              <a:rPr lang="ru-RU" altLang="ru-RU" sz="2500" b="1" dirty="0"/>
              <a:t> int e = (b == 0) ? 0 : (a / b); </a:t>
            </a:r>
            <a:endParaRPr lang="ru-RU" altLang="ru-RU" sz="2500" dirty="0"/>
          </a:p>
          <a:p>
            <a:pPr marL="0" indent="0">
              <a:buNone/>
            </a:pPr>
            <a:r>
              <a:rPr lang="ru-RU" altLang="ru-RU" sz="2500" dirty="0"/>
              <a:t>Як перший операнд - "вираз 1" - може бути використано будь-який вираз, результатом якого є значення типу bool. Якщо результат дорівнює true, то виконується оператор, заданий другим операндом, тобто "вираз2". Якщо ж перший операнд дорівнює false, то виконується третій операнд - "виразЗ". Другий і третій операнди, тобто "вираз2" і "виразЗ", повинні повертати значення одного типу!</a:t>
            </a:r>
            <a:endParaRPr lang="ru-RU" altLang="ru-RU" sz="25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itle 1"/>
          <p:cNvSpPr>
            <a:spLocks noGrp="1"/>
          </p:cNvSpPr>
          <p:nvPr>
            <p:ph type="title"/>
          </p:nvPr>
        </p:nvSpPr>
        <p:spPr/>
        <p:txBody>
          <a:bodyPr vert="horz" wrap="square" lIns="91440" tIns="45720" rIns="91440" bIns="45720" anchor="ctr" anchorCtr="0"/>
          <a:p>
            <a:r>
              <a:rPr lang="ru-RU" altLang="ru-RU" sz="3100" dirty="0"/>
              <a:t>Оператор множинного вибору switch</a:t>
            </a:r>
            <a:endParaRPr lang="ru-RU" altLang="ru-RU" sz="3100" dirty="0"/>
          </a:p>
        </p:txBody>
      </p:sp>
      <p:sp>
        <p:nvSpPr>
          <p:cNvPr id="30722" name="Content Placeholder 2"/>
          <p:cNvSpPr>
            <a:spLocks noGrp="1"/>
          </p:cNvSpPr>
          <p:nvPr>
            <p:ph idx="1"/>
          </p:nvPr>
        </p:nvSpPr>
        <p:spPr/>
        <p:txBody>
          <a:bodyPr vert="horz" wrap="square" lIns="91440" tIns="45720" rIns="91440" bIns="45720" anchor="t" anchorCtr="0"/>
          <a:p>
            <a:pPr marL="0" indent="0">
              <a:buNone/>
            </a:pPr>
            <a:r>
              <a:rPr lang="ru-RU" altLang="ru-RU" sz="3500" dirty="0"/>
              <a:t>На відміну від операторів if-else, оператор switch застосовується до відомого числа можливих ситуацій. Можна використовувати прості цілі типи short, char, int, </a:t>
            </a:r>
            <a:r>
              <a:rPr lang="en-US" altLang="ru-RU" sz="3500" dirty="0"/>
              <a:t>long long.</a:t>
            </a:r>
            <a:endParaRPr lang="en-US" altLang="ru-RU" sz="35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itle 1"/>
          <p:cNvSpPr>
            <a:spLocks noGrp="1"/>
          </p:cNvSpPr>
          <p:nvPr>
            <p:ph type="title"/>
          </p:nvPr>
        </p:nvSpPr>
        <p:spPr/>
        <p:txBody>
          <a:bodyPr vert="horz" wrap="square" lIns="91440" tIns="45720" rIns="91440" bIns="45720" anchor="ctr" anchorCtr="0"/>
          <a:p>
            <a:r>
              <a:rPr lang="ru-RU" altLang="ru-RU" sz="3100" dirty="0"/>
              <a:t>Оператор множинного вибору switch</a:t>
            </a:r>
            <a:endParaRPr lang="ru-RU" altLang="ru-RU" sz="3100" dirty="0"/>
          </a:p>
        </p:txBody>
      </p:sp>
      <p:sp>
        <p:nvSpPr>
          <p:cNvPr id="31746" name="Content Placeholder 2"/>
          <p:cNvSpPr>
            <a:spLocks noGrp="1"/>
          </p:cNvSpPr>
          <p:nvPr>
            <p:ph idx="1"/>
          </p:nvPr>
        </p:nvSpPr>
        <p:spPr>
          <a:xfrm>
            <a:off x="609600" y="1457325"/>
            <a:ext cx="7924800" cy="4419600"/>
          </a:xfrm>
        </p:spPr>
        <p:txBody>
          <a:bodyPr vert="horz" wrap="square" lIns="91440" tIns="45720" rIns="91440" bIns="45720" anchor="t" anchorCtr="0"/>
          <a:p>
            <a:pPr marL="0" indent="0">
              <a:buNone/>
            </a:pPr>
            <a:r>
              <a:rPr lang="ru-RU" altLang="ru-RU" sz="2800" dirty="0"/>
              <a:t>switch (вираз для порівняння) { </a:t>
            </a:r>
            <a:endParaRPr lang="ru-RU" altLang="ru-RU" sz="2800" dirty="0"/>
          </a:p>
          <a:p>
            <a:pPr marL="0" indent="0">
              <a:buNone/>
            </a:pPr>
            <a:r>
              <a:rPr lang="ru-RU" altLang="ru-RU" sz="2800" dirty="0"/>
              <a:t>  case збіг1: </a:t>
            </a:r>
            <a:endParaRPr lang="ru-RU" altLang="ru-RU" sz="2800" dirty="0"/>
          </a:p>
          <a:p>
            <a:pPr marL="0" indent="0">
              <a:buNone/>
            </a:pPr>
            <a:r>
              <a:rPr lang="ru-RU" altLang="ru-RU" sz="2800" dirty="0"/>
              <a:t>     команда; break; </a:t>
            </a:r>
            <a:endParaRPr lang="ru-RU" altLang="ru-RU" sz="2800" dirty="0"/>
          </a:p>
          <a:p>
            <a:pPr marL="0" indent="0">
              <a:buNone/>
            </a:pPr>
            <a:r>
              <a:rPr lang="ru-RU" altLang="ru-RU" sz="2800" dirty="0"/>
              <a:t>  case збіг2: </a:t>
            </a:r>
            <a:endParaRPr lang="ru-RU" altLang="ru-RU" sz="2800" dirty="0"/>
          </a:p>
          <a:p>
            <a:pPr marL="0" indent="0">
              <a:buNone/>
            </a:pPr>
            <a:r>
              <a:rPr lang="ru-RU" altLang="ru-RU" sz="2800" dirty="0"/>
              <a:t>    команда; break;   </a:t>
            </a:r>
            <a:endParaRPr lang="ru-RU" altLang="ru-RU" sz="2800" dirty="0"/>
          </a:p>
          <a:p>
            <a:pPr marL="0" indent="0">
              <a:buNone/>
            </a:pPr>
            <a:r>
              <a:rPr lang="ru-RU" altLang="ru-RU" sz="2800" dirty="0"/>
              <a:t>  case збіг3:</a:t>
            </a:r>
            <a:endParaRPr lang="ru-RU" altLang="ru-RU" sz="2800" dirty="0"/>
          </a:p>
          <a:p>
            <a:pPr marL="0" indent="0">
              <a:buNone/>
            </a:pPr>
            <a:r>
              <a:rPr lang="ru-RU" altLang="ru-RU" sz="2800" dirty="0"/>
              <a:t>    команда; break;   </a:t>
            </a:r>
            <a:endParaRPr lang="ru-RU" altLang="ru-RU" sz="2800" dirty="0"/>
          </a:p>
          <a:p>
            <a:pPr marL="0" indent="0">
              <a:buNone/>
            </a:pPr>
            <a:r>
              <a:rPr lang="ru-RU" altLang="ru-RU" sz="2800" dirty="0"/>
              <a:t>  default: оператор; break; </a:t>
            </a:r>
            <a:endParaRPr lang="ru-RU" altLang="ru-RU" sz="2800" dirty="0"/>
          </a:p>
          <a:p>
            <a:pPr marL="0" indent="0">
              <a:buNone/>
            </a:pPr>
            <a:r>
              <a:rPr lang="ru-RU" altLang="ru-RU" sz="2800" dirty="0"/>
              <a:t>}</a:t>
            </a:r>
            <a:endParaRPr lang="ru-RU" altLang="ru-RU" sz="28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itle 1"/>
          <p:cNvSpPr>
            <a:spLocks noGrp="1"/>
          </p:cNvSpPr>
          <p:nvPr>
            <p:ph type="title"/>
          </p:nvPr>
        </p:nvSpPr>
        <p:spPr/>
        <p:txBody>
          <a:bodyPr vert="horz" wrap="square" lIns="91440" tIns="45720" rIns="91440" bIns="45720" anchor="ctr" anchorCtr="0"/>
          <a:p>
            <a:r>
              <a:rPr lang="ru-RU" altLang="ru-RU" dirty="0"/>
              <a:t>Оператор </a:t>
            </a:r>
            <a:r>
              <a:rPr lang="en-US" altLang="ru-RU" dirty="0"/>
              <a:t>switch</a:t>
            </a:r>
            <a:endParaRPr lang="ru-RU" altLang="ru-RU" dirty="0"/>
          </a:p>
        </p:txBody>
      </p:sp>
      <p:sp>
        <p:nvSpPr>
          <p:cNvPr id="32770" name="Content Placeholder 2"/>
          <p:cNvSpPr>
            <a:spLocks noGrp="1"/>
          </p:cNvSpPr>
          <p:nvPr>
            <p:ph idx="1"/>
          </p:nvPr>
        </p:nvSpPr>
        <p:spPr>
          <a:xfrm>
            <a:off x="609600" y="1457325"/>
            <a:ext cx="7924800" cy="4419600"/>
          </a:xfrm>
        </p:spPr>
        <p:txBody>
          <a:bodyPr vert="horz" wrap="square" lIns="91440" tIns="45720" rIns="91440" bIns="45720" anchor="t" anchorCtr="0"/>
          <a:p>
            <a:pPr marL="0" indent="0">
              <a:buNone/>
            </a:pPr>
            <a:r>
              <a:rPr lang="ru-RU" altLang="ru-RU" dirty="0"/>
              <a:t>Кожна секція case зазвичай закінчується командою break, яка передає керування до кінця команди switch. Якщо </a:t>
            </a:r>
            <a:r>
              <a:rPr lang="uk-UA" altLang="ru-RU" dirty="0"/>
              <a:t>             </a:t>
            </a:r>
            <a:r>
              <a:rPr lang="ru-RU" altLang="ru-RU" dirty="0"/>
              <a:t>не використовувати break, виконання коду продовжиться.</a:t>
            </a:r>
            <a:endParaRPr lang="ru-RU" altLang="ru-RU" dirty="0"/>
          </a:p>
          <a:p>
            <a:pPr marL="0" indent="0">
              <a:buNone/>
            </a:pPr>
            <a:r>
              <a:rPr lang="ru-RU" altLang="ru-RU" dirty="0"/>
              <a:t>Дублювання значень case </a:t>
            </a:r>
            <a:r>
              <a:rPr lang="uk-UA" altLang="ru-RU" dirty="0"/>
              <a:t>                    </a:t>
            </a:r>
            <a:r>
              <a:rPr lang="ru-RU" altLang="ru-RU" dirty="0"/>
              <a:t>не допускається. Тип кожного значення має бути сумісний з типом виразу.</a:t>
            </a:r>
            <a:endParaRPr lang="ru-RU" altLang="ru-RU"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itle 1"/>
          <p:cNvSpPr>
            <a:spLocks noGrp="1"/>
          </p:cNvSpPr>
          <p:nvPr>
            <p:ph type="title"/>
          </p:nvPr>
        </p:nvSpPr>
        <p:spPr/>
        <p:txBody>
          <a:bodyPr vert="horz" wrap="square" lIns="91440" tIns="45720" rIns="91440" bIns="45720" anchor="ctr" anchorCtr="0"/>
          <a:p>
            <a:r>
              <a:rPr lang="ru-RU" altLang="ru-RU" dirty="0"/>
              <a:t>Приклад використання switch</a:t>
            </a:r>
            <a:endParaRPr lang="ru-RU" altLang="ru-RU" dirty="0"/>
          </a:p>
        </p:txBody>
      </p:sp>
      <p:sp>
        <p:nvSpPr>
          <p:cNvPr id="33794" name="Content Placeholder 2"/>
          <p:cNvSpPr>
            <a:spLocks noGrp="1"/>
          </p:cNvSpPr>
          <p:nvPr>
            <p:ph idx="1"/>
          </p:nvPr>
        </p:nvSpPr>
        <p:spPr>
          <a:xfrm>
            <a:off x="823913" y="1484313"/>
            <a:ext cx="7924800" cy="4419600"/>
          </a:xfrm>
        </p:spPr>
        <p:txBody>
          <a:bodyPr vert="horz" wrap="square" lIns="91440" tIns="45720" rIns="91440" bIns="45720" anchor="t" anchorCtr="0"/>
          <a:p>
            <a:pPr marL="0" indent="0">
              <a:buNone/>
            </a:pPr>
            <a:r>
              <a:rPr lang="en-US" altLang="ru-RU" sz="1800" b="1" dirty="0"/>
              <a:t>int month = 10;</a:t>
            </a:r>
            <a:endParaRPr lang="en-US" altLang="ru-RU" sz="1800" b="1" dirty="0"/>
          </a:p>
          <a:p>
            <a:pPr marL="0" indent="0">
              <a:buNone/>
            </a:pPr>
            <a:r>
              <a:rPr lang="en-US" altLang="ru-RU" sz="1800" b="1" dirty="0"/>
              <a:t>switch (month)</a:t>
            </a:r>
            <a:endParaRPr lang="en-US" altLang="ru-RU" sz="1800" b="1" dirty="0"/>
          </a:p>
          <a:p>
            <a:pPr marL="0" indent="0">
              <a:buNone/>
            </a:pPr>
            <a:r>
              <a:rPr lang="en-US" altLang="ru-RU" sz="1800" b="1" dirty="0"/>
              <a:t>{</a:t>
            </a:r>
            <a:endParaRPr lang="en-US" altLang="ru-RU" sz="1800" b="1" dirty="0"/>
          </a:p>
          <a:p>
            <a:pPr marL="0" indent="0">
              <a:buNone/>
            </a:pPr>
            <a:r>
              <a:rPr lang="en-US" altLang="ru-RU" sz="1800" b="1" dirty="0"/>
              <a:t>case 12:</a:t>
            </a:r>
            <a:endParaRPr lang="en-US" altLang="ru-RU" sz="1800" b="1" dirty="0"/>
          </a:p>
          <a:p>
            <a:pPr marL="0" indent="0">
              <a:buNone/>
            </a:pPr>
            <a:r>
              <a:rPr lang="en-US" altLang="ru-RU" sz="1800" b="1" dirty="0"/>
              <a:t>     cout &lt;&lt; "Грудень";</a:t>
            </a:r>
            <a:endParaRPr lang="en-US" altLang="ru-RU" sz="1800" b="1" dirty="0"/>
          </a:p>
          <a:p>
            <a:pPr marL="0" indent="0">
              <a:buNone/>
            </a:pPr>
            <a:r>
              <a:rPr lang="en-US" altLang="ru-RU" sz="1800" b="1" dirty="0"/>
              <a:t>     break;</a:t>
            </a:r>
            <a:endParaRPr lang="en-US" altLang="ru-RU" sz="1800" b="1" dirty="0"/>
          </a:p>
          <a:p>
            <a:pPr marL="0" indent="0">
              <a:buNone/>
            </a:pPr>
            <a:r>
              <a:rPr lang="en-US" altLang="ru-RU" sz="1800" b="1" dirty="0"/>
              <a:t>case 1:</a:t>
            </a:r>
            <a:endParaRPr lang="en-US" altLang="ru-RU" sz="1800" b="1" dirty="0"/>
          </a:p>
          <a:p>
            <a:pPr marL="0" indent="0">
              <a:buNone/>
            </a:pPr>
            <a:r>
              <a:rPr lang="en-US" altLang="ru-RU" sz="1800" b="1" dirty="0"/>
              <a:t>     cout &lt;&lt; "Січень";</a:t>
            </a:r>
            <a:endParaRPr lang="en-US" altLang="ru-RU" sz="1800" b="1" dirty="0"/>
          </a:p>
          <a:p>
            <a:pPr marL="0" indent="0">
              <a:buNone/>
            </a:pPr>
            <a:r>
              <a:rPr lang="en-US" altLang="ru-RU" sz="1800" b="1" dirty="0"/>
              <a:t>     break;</a:t>
            </a:r>
            <a:endParaRPr lang="en-US" altLang="ru-RU" sz="1800" b="1" dirty="0"/>
          </a:p>
          <a:p>
            <a:pPr marL="0" indent="0">
              <a:buNone/>
            </a:pPr>
            <a:r>
              <a:rPr lang="en-US" altLang="ru-RU" sz="1800" b="1" dirty="0"/>
              <a:t>default:</a:t>
            </a:r>
            <a:endParaRPr lang="en-US" altLang="ru-RU" sz="1800" b="1" dirty="0"/>
          </a:p>
          <a:p>
            <a:pPr marL="0" indent="0">
              <a:buNone/>
            </a:pPr>
            <a:r>
              <a:rPr lang="en-US" altLang="ru-RU" sz="1800" b="1" dirty="0"/>
              <a:t>     cout &lt;&lt; "Щось інше";</a:t>
            </a:r>
            <a:endParaRPr lang="en-US" altLang="ru-RU" sz="1800" b="1" dirty="0"/>
          </a:p>
          <a:p>
            <a:pPr marL="0" indent="0">
              <a:buNone/>
            </a:pPr>
            <a:r>
              <a:rPr lang="en-US" altLang="ru-RU" sz="1800" b="1" dirty="0"/>
              <a:t>     break;</a:t>
            </a:r>
            <a:endParaRPr lang="en-US" altLang="ru-RU" sz="1800" b="1" dirty="0"/>
          </a:p>
          <a:p>
            <a:pPr marL="0" indent="0">
              <a:buNone/>
            </a:pPr>
            <a:r>
              <a:rPr lang="en-US" altLang="ru-RU" sz="1800" b="1" dirty="0"/>
              <a:t>}</a:t>
            </a:r>
            <a:endParaRPr lang="en-US" altLang="ru-RU" sz="1800"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Заголовок 1"/>
          <p:cNvSpPr>
            <a:spLocks noGrp="1"/>
          </p:cNvSpPr>
          <p:nvPr>
            <p:ph type="title"/>
          </p:nvPr>
        </p:nvSpPr>
        <p:spPr/>
        <p:txBody>
          <a:bodyPr vert="horz" wrap="square" lIns="91440" tIns="45720" rIns="91440" bIns="45720" anchor="ctr" anchorCtr="0"/>
          <a:p>
            <a:r>
              <a:rPr lang="ru-RU" altLang="ru-RU" dirty="0"/>
              <a:t>Випадкові числа</a:t>
            </a:r>
            <a:endParaRPr lang="ru-RU" altLang="ru-RU" dirty="0"/>
          </a:p>
        </p:txBody>
      </p:sp>
      <p:sp>
        <p:nvSpPr>
          <p:cNvPr id="34818" name="Объект 2"/>
          <p:cNvSpPr>
            <a:spLocks noGrp="1"/>
          </p:cNvSpPr>
          <p:nvPr>
            <p:ph idx="1"/>
          </p:nvPr>
        </p:nvSpPr>
        <p:spPr/>
        <p:txBody>
          <a:bodyPr vert="horz" wrap="square" lIns="91440" tIns="45720" rIns="91440" bIns="45720" anchor="t" anchorCtr="0"/>
          <a:p>
            <a:pPr marL="0" indent="0">
              <a:buNone/>
            </a:pPr>
            <a:r>
              <a:rPr lang="ru-RU" altLang="ru-RU" dirty="0"/>
              <a:t>Генератор псевдовипадкових чисел - це алгоритм, що породжує послідовність чисел, елементи якої майже незалежні один від одного і зазвичай підпорядковуються рівномірному розподілу. Сфера застосування </a:t>
            </a:r>
            <a:r>
              <a:rPr lang="uk-UA" altLang="ru-RU" dirty="0"/>
              <a:t>В</a:t>
            </a:r>
            <a:r>
              <a:rPr lang="ru-RU" altLang="ru-RU" dirty="0"/>
              <a:t>Ч досить широка - від імітаційного моделювання до криптографії.</a:t>
            </a:r>
            <a:endParaRPr lang="ru-RU" altLang="ru-RU"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Заголовок 1"/>
          <p:cNvSpPr>
            <a:spLocks noGrp="1"/>
          </p:cNvSpPr>
          <p:nvPr>
            <p:ph type="title"/>
          </p:nvPr>
        </p:nvSpPr>
        <p:spPr/>
        <p:txBody>
          <a:bodyPr vert="horz" wrap="square" lIns="91440" tIns="45720" rIns="91440" bIns="45720" anchor="ctr" anchorCtr="0"/>
          <a:p>
            <a:r>
              <a:rPr lang="ru-RU" altLang="ru-RU" dirty="0"/>
              <a:t>Джерела справжніх </a:t>
            </a:r>
            <a:r>
              <a:rPr lang="uk-UA" altLang="ru-RU" dirty="0"/>
              <a:t>В</a:t>
            </a:r>
            <a:r>
              <a:rPr lang="ru-RU" altLang="ru-RU" dirty="0"/>
              <a:t>Ч</a:t>
            </a:r>
            <a:endParaRPr lang="ru-RU" altLang="ru-RU" dirty="0"/>
          </a:p>
        </p:txBody>
      </p:sp>
      <p:sp>
        <p:nvSpPr>
          <p:cNvPr id="35842" name="Объект 2"/>
          <p:cNvSpPr>
            <a:spLocks noGrp="1"/>
          </p:cNvSpPr>
          <p:nvPr>
            <p:ph idx="1"/>
          </p:nvPr>
        </p:nvSpPr>
        <p:spPr>
          <a:xfrm>
            <a:off x="609600" y="1412875"/>
            <a:ext cx="7924800" cy="4419600"/>
          </a:xfrm>
        </p:spPr>
        <p:txBody>
          <a:bodyPr vert="horz" wrap="square" lIns="91440" tIns="45720" rIns="91440" bIns="45720" anchor="t" anchorCtr="0"/>
          <a:p>
            <a:pPr marL="0" indent="0">
              <a:buNone/>
            </a:pPr>
            <a:r>
              <a:rPr lang="ru-RU" altLang="ru-RU" dirty="0"/>
              <a:t>Джерела справжніх випадкових чисел знайти дуже важко. Фізичні шуми, такі, як детектори подій іонізуючої радіації або космічне випромінювання, цілком згодяться в ролі таких джерел. Однак застосовуються подібні пристрої </a:t>
            </a:r>
            <a:r>
              <a:rPr lang="uk-UA" altLang="ru-RU" dirty="0"/>
              <a:t>            </a:t>
            </a:r>
            <a:r>
              <a:rPr lang="ru-RU" altLang="ru-RU" dirty="0"/>
              <a:t>в додатках мережевої безпеки вкрай рідко. </a:t>
            </a:r>
            <a:endParaRPr lang="ru-RU" altLang="ru-RU"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Заголовок 1"/>
          <p:cNvSpPr>
            <a:spLocks noGrp="1"/>
          </p:cNvSpPr>
          <p:nvPr>
            <p:ph type="title"/>
          </p:nvPr>
        </p:nvSpPr>
        <p:spPr/>
        <p:txBody>
          <a:bodyPr vert="horz" wrap="square" lIns="91440" tIns="45720" rIns="91440" bIns="45720" anchor="ctr" anchorCtr="0"/>
          <a:p>
            <a:r>
              <a:rPr lang="ru-RU" altLang="ru-RU" sz="3000" dirty="0"/>
              <a:t>Джерела ентропії (непередбачуваності)</a:t>
            </a:r>
            <a:endParaRPr lang="ru-RU" altLang="ru-RU" sz="3000" dirty="0"/>
          </a:p>
        </p:txBody>
      </p:sp>
      <p:sp>
        <p:nvSpPr>
          <p:cNvPr id="3" name="Объект 2"/>
          <p:cNvSpPr>
            <a:spLocks noGrp="1"/>
          </p:cNvSpPr>
          <p:nvPr>
            <p:ph idx="1"/>
          </p:nvPr>
        </p:nvSpPr>
        <p:spPr>
          <a:xfrm>
            <a:off x="608013" y="1412875"/>
            <a:ext cx="7924800" cy="44196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ru-RU" sz="3000" b="0" i="0" u="none" strike="noStrike" kern="0" cap="none" spc="0" normalizeH="0" baseline="0" noProof="0" dirty="0" smtClean="0">
                <a:ln>
                  <a:noFill/>
                </a:ln>
                <a:solidFill>
                  <a:schemeClr val="tx1"/>
                </a:solidFill>
                <a:effectLst/>
                <a:uLnTx/>
                <a:uFillTx/>
                <a:latin typeface="+mn-lt"/>
                <a:ea typeface="+mn-ea"/>
                <a:cs typeface="+mn-cs"/>
              </a:rPr>
              <a:t>Генератори випадкових чисел для своєї роботи зазвичай використовують:</a:t>
            </a:r>
            <a:endParaRPr kumimoji="0" lang="ru-RU" sz="3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3000" b="0" i="0" u="none" strike="noStrike" kern="0" cap="none" spc="0" normalizeH="0" baseline="0" noProof="0" dirty="0" smtClean="0">
                <a:ln>
                  <a:noFill/>
                </a:ln>
                <a:solidFill>
                  <a:schemeClr val="tx1"/>
                </a:solidFill>
                <a:effectLst/>
                <a:uLnTx/>
                <a:uFillTx/>
                <a:latin typeface="+mn-lt"/>
                <a:ea typeface="+mn-ea"/>
                <a:cs typeface="+mn-cs"/>
              </a:rPr>
              <a:t>Лічильник тактів процесора</a:t>
            </a:r>
            <a:endParaRPr kumimoji="0" lang="ru-RU" sz="3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3000" b="0" i="0" u="none" strike="noStrike" kern="0" cap="none" spc="0" normalizeH="0" baseline="0" noProof="0" dirty="0" smtClean="0">
                <a:ln>
                  <a:noFill/>
                </a:ln>
                <a:solidFill>
                  <a:schemeClr val="tx1"/>
                </a:solidFill>
                <a:effectLst/>
                <a:uLnTx/>
                <a:uFillTx/>
                <a:latin typeface="+mn-lt"/>
                <a:ea typeface="+mn-ea"/>
                <a:cs typeface="+mn-cs"/>
              </a:rPr>
              <a:t>Поточний час, розмір жорсткого диска, розмір вільної пам'яті, номер процесу та ім'я комп'ютера</a:t>
            </a:r>
            <a:endParaRPr kumimoji="0" lang="ru-RU" sz="3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3000" b="0" i="0" u="none" strike="noStrike" kern="0" cap="none" spc="0" normalizeH="0" baseline="0" noProof="0" dirty="0" smtClean="0">
                <a:ln>
                  <a:noFill/>
                </a:ln>
                <a:solidFill>
                  <a:schemeClr val="tx1"/>
                </a:solidFill>
                <a:effectLst/>
                <a:uLnTx/>
                <a:uFillTx/>
                <a:latin typeface="+mn-lt"/>
                <a:ea typeface="+mn-ea"/>
                <a:cs typeface="+mn-cs"/>
              </a:rPr>
              <a:t>Шуми струмів</a:t>
            </a:r>
            <a:endParaRPr kumimoji="0" lang="ru-RU" sz="3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l"/>
              <a:defRPr/>
            </a:pPr>
            <a:r>
              <a:rPr kumimoji="0" lang="ru-RU" sz="3000" b="0" i="0" u="none" strike="noStrike" kern="0" cap="none" spc="0" normalizeH="0" baseline="0" noProof="0" dirty="0" smtClean="0">
                <a:ln>
                  <a:noFill/>
                </a:ln>
                <a:solidFill>
                  <a:srgbClr val="0070C0"/>
                </a:solidFill>
                <a:effectLst/>
                <a:uLnTx/>
                <a:uFillTx/>
                <a:latin typeface="+mn-lt"/>
                <a:ea typeface="+mn-ea"/>
                <a:cs typeface="+mn-cs"/>
              </a:rPr>
              <a:t>https://www.youtube.com/watch?v=1cUUfMeOijg</a:t>
            </a:r>
            <a:r>
              <a:rPr kumimoji="0" lang="ru-RU" sz="3000" b="0" i="0" u="none" strike="noStrike" kern="0" cap="none" spc="0" normalizeH="0" baseline="0" noProof="0" dirty="0" smtClean="0">
                <a:ln>
                  <a:noFill/>
                </a:ln>
                <a:solidFill>
                  <a:schemeClr val="tx1"/>
                </a:solidFill>
                <a:effectLst/>
                <a:uLnTx/>
                <a:uFillTx/>
                <a:latin typeface="+mn-lt"/>
                <a:ea typeface="+mn-ea"/>
                <a:cs typeface="+mn-cs"/>
              </a:rPr>
              <a:t> (теплий ламповий спосіб)</a:t>
            </a:r>
            <a:endParaRPr kumimoji="0" lang="ru-RU" sz="30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Хто володіє технологією</a:t>
            </a:r>
            <a:endParaRPr lang="ru-RU" altLang="x-none" sz="4200" dirty="0" err="1">
              <a:solidFill>
                <a:srgbClr val="FFFFFF"/>
              </a:solidFill>
              <a:latin typeface="Arial" panose="020B0604020202020204" pitchFamily="34" charset="0"/>
            </a:endParaRPr>
          </a:p>
        </p:txBody>
      </p:sp>
      <p:sp>
        <p:nvSpPr>
          <p:cNvPr id="40962" name="Text Box 22529"/>
          <p:cNvSpPr txBox="1"/>
          <p:nvPr/>
        </p:nvSpPr>
        <p:spPr>
          <a:xfrm>
            <a:off x="463550" y="1385888"/>
            <a:ext cx="8069263" cy="4419600"/>
          </a:xfrm>
          <a:prstGeom prst="rect">
            <a:avLst/>
          </a:prstGeom>
          <a:noFill/>
          <a:ln w="9525">
            <a:noFill/>
          </a:ln>
        </p:spPr>
        <p:txBody>
          <a:bodyPr wrap="square" lIns="91440" tIns="45720" rIns="91440" bIns="45720" anchor="t" anchorCtr="0"/>
          <a:p>
            <a:pPr defTabSz="457200">
              <a:spcBef>
                <a:spcPts val="6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500" dirty="0" err="1">
                <a:solidFill>
                  <a:srgbClr val="000000"/>
                </a:solidFill>
                <a:latin typeface="Arial" panose="020B0604020202020204" pitchFamily="34" charset="0"/>
              </a:rPr>
              <a:t>C++ - це компілювальна, статично-типізована мова програмування загального призначення. Підтримує такі парадигми як процедурне, об'єктно-орієнтоване, узагальнене програмування. Забезпечує обробку винятків, абстракцію даних. Стандартна бібліотека охоплює роботу з популярними контейнерами (колекціями) та алгоритмами. Підтримкою мови займається Міжнародний комітет зі стандартизації (ISO).</a:t>
            </a:r>
            <a:endParaRPr lang="en-GB" altLang="x-none" sz="2500" dirty="0" err="1">
              <a:solidFill>
                <a:srgbClr val="000000"/>
              </a:solidFill>
              <a:latin typeface="Arial" panose="020B0604020202020204" pitchFamily="34" charset="0"/>
            </a:endParaRPr>
          </a:p>
          <a:p>
            <a:pPr defTabSz="457200">
              <a:spcBef>
                <a:spcPts val="6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500" dirty="0" err="1">
                <a:solidFill>
                  <a:srgbClr val="0070C0"/>
                </a:solidFill>
                <a:latin typeface="Arial" panose="020B0604020202020204" pitchFamily="34" charset="0"/>
              </a:rPr>
              <a:t>https://isocpp.org/</a:t>
            </a:r>
            <a:endParaRPr lang="en-GB" altLang="x-none" sz="2500" dirty="0" err="1">
              <a:solidFill>
                <a:srgbClr val="0070C0"/>
              </a:solidFill>
              <a:latin typeface="Arial" panose="020B0604020202020204" pitchFamily="34" charset="0"/>
            </a:endParaRPr>
          </a:p>
        </p:txBody>
      </p:sp>
      <p:pic>
        <p:nvPicPr>
          <p:cNvPr id="40963" name="Picture 22530"/>
          <p:cNvPicPr>
            <a:picLocks noChangeAspect="1"/>
          </p:cNvPicPr>
          <p:nvPr/>
        </p:nvPicPr>
        <p:blipFill>
          <a:blip r:embed="rId1"/>
          <a:stretch>
            <a:fillRect/>
          </a:stretch>
        </p:blipFill>
        <p:spPr>
          <a:xfrm>
            <a:off x="7596188" y="5300663"/>
            <a:ext cx="1439862" cy="1441450"/>
          </a:xfrm>
          <a:prstGeom prst="rect">
            <a:avLst/>
          </a:prstGeom>
          <a:noFill/>
          <a:ln w="9525">
            <a:noFill/>
          </a:ln>
        </p:spPr>
      </p:pic>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Заголовок 1"/>
          <p:cNvSpPr>
            <a:spLocks noGrp="1"/>
          </p:cNvSpPr>
          <p:nvPr>
            <p:ph type="title"/>
          </p:nvPr>
        </p:nvSpPr>
        <p:spPr/>
        <p:txBody>
          <a:bodyPr vert="horz" wrap="square" lIns="91440" tIns="45720" rIns="91440" bIns="45720" anchor="ctr" anchorCtr="0"/>
          <a:p>
            <a:r>
              <a:rPr lang="ru-RU" altLang="ru-RU" dirty="0"/>
              <a:t>Як отримати СЧ у C++</a:t>
            </a:r>
            <a:endParaRPr lang="ru-RU" altLang="ru-RU" dirty="0"/>
          </a:p>
        </p:txBody>
      </p:sp>
      <p:sp>
        <p:nvSpPr>
          <p:cNvPr id="37890" name="Объект 2"/>
          <p:cNvSpPr>
            <a:spLocks noGrp="1"/>
          </p:cNvSpPr>
          <p:nvPr>
            <p:ph idx="1"/>
          </p:nvPr>
        </p:nvSpPr>
        <p:spPr>
          <a:xfrm>
            <a:off x="463550" y="1457325"/>
            <a:ext cx="8140700" cy="4419600"/>
          </a:xfrm>
        </p:spPr>
        <p:txBody>
          <a:bodyPr vert="horz" wrap="square" lIns="91440" tIns="45720" rIns="91440" bIns="45720" anchor="t" anchorCtr="0"/>
          <a:p>
            <a:pPr marL="457200" indent="-457200">
              <a:buFont typeface="Arial" panose="020B0604020202020204" pitchFamily="34" charset="0"/>
              <a:buChar char="•"/>
            </a:pPr>
            <a:r>
              <a:rPr lang="uk-UA" altLang="ru-RU" sz="3000" dirty="0"/>
              <a:t>запустити алгоритм генерації випадкових чисел: </a:t>
            </a:r>
            <a:r>
              <a:rPr lang="en-US" altLang="ru-RU" sz="3000" dirty="0"/>
              <a:t>srand(time(0));</a:t>
            </a:r>
            <a:endParaRPr lang="ru-RU" altLang="ru-RU" sz="3000" dirty="0"/>
          </a:p>
          <a:p>
            <a:pPr marL="457200" indent="-457200">
              <a:buFont typeface="Arial" panose="020B0604020202020204" pitchFamily="34" charset="0"/>
              <a:buChar char="•"/>
            </a:pPr>
            <a:r>
              <a:rPr lang="ru-RU" altLang="ru-RU" sz="3000" dirty="0"/>
              <a:t>rand() дає випадкове ціле число </a:t>
            </a:r>
            <a:r>
              <a:rPr lang="uk-UA" altLang="ru-RU" sz="3000" dirty="0"/>
              <a:t>               </a:t>
            </a:r>
            <a:r>
              <a:rPr lang="ru-RU" altLang="ru-RU" sz="3000" dirty="0"/>
              <a:t>в діапазоні від 0 до 32767</a:t>
            </a:r>
            <a:endParaRPr lang="ru-RU" altLang="ru-RU" sz="3000" dirty="0"/>
          </a:p>
          <a:p>
            <a:pPr marL="457200" indent="-457200">
              <a:buFont typeface="Arial" panose="020B0604020202020204" pitchFamily="34" charset="0"/>
              <a:buChar char="•"/>
            </a:pPr>
            <a:r>
              <a:rPr lang="ru-RU" altLang="ru-RU" sz="3000" dirty="0"/>
              <a:t>Для отримання діапазону від 0 до 100, можна зробити rand() % 101</a:t>
            </a:r>
            <a:endParaRPr lang="ru-RU" altLang="ru-RU" sz="3000" dirty="0"/>
          </a:p>
          <a:p>
            <a:pPr marL="457200" indent="-457200">
              <a:buFont typeface="Arial" panose="020B0604020202020204" pitchFamily="34" charset="0"/>
              <a:buChar char="•"/>
            </a:pPr>
            <a:r>
              <a:rPr lang="ru-RU" altLang="ru-RU" sz="3000" dirty="0"/>
              <a:t>Для отримання діапазону від 50 до 100, можна зробити rand() % 51 + 50</a:t>
            </a:r>
            <a:endParaRPr lang="ru-RU" altLang="ru-RU" sz="3000" dirty="0"/>
          </a:p>
        </p:txBody>
      </p:sp>
      <p:sp>
        <p:nvSpPr>
          <p:cNvPr id="37891" name="Прямоугольник 1"/>
          <p:cNvSpPr/>
          <p:nvPr/>
        </p:nvSpPr>
        <p:spPr>
          <a:xfrm>
            <a:off x="395288" y="5662613"/>
            <a:ext cx="8280400" cy="646112"/>
          </a:xfrm>
          <a:prstGeom prst="rect">
            <a:avLst/>
          </a:prstGeom>
          <a:noFill/>
          <a:ln w="9525">
            <a:noFill/>
          </a:ln>
        </p:spPr>
        <p:txBody>
          <a:bodyPr anchor="t" anchorCtr="0">
            <a:spAutoFit/>
          </a:bodyPr>
          <a:p>
            <a:pPr algn="ctr"/>
            <a:r>
              <a:rPr lang="en-US" altLang="ru-RU" dirty="0">
                <a:latin typeface="Arial" panose="020B0604020202020204" pitchFamily="34" charset="0"/>
                <a:hlinkClick r:id="rId1"/>
              </a:rPr>
              <a:t>http://telegra.ph/Kak-kompyuter-generiruet-sluchajnye-chisla-04-24</a:t>
            </a:r>
            <a:endParaRPr lang="ru-RU" altLang="ru-RU" dirty="0">
              <a:latin typeface="Arial" panose="020B0604020202020204" pitchFamily="34" charset="0"/>
            </a:endParaRPr>
          </a:p>
          <a:p>
            <a:pPr algn="ctr"/>
            <a:endParaRPr lang="ru-RU" altLang="ru-RU" dirty="0">
              <a:latin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Заголовок 1"/>
          <p:cNvSpPr>
            <a:spLocks noGrp="1"/>
          </p:cNvSpPr>
          <p:nvPr>
            <p:ph type="title"/>
          </p:nvPr>
        </p:nvSpPr>
        <p:spPr/>
        <p:txBody>
          <a:bodyPr vert="horz" wrap="square" lIns="91440" tIns="45720" rIns="91440" bIns="45720" anchor="ctr" anchorCtr="0"/>
          <a:p>
            <a:r>
              <a:rPr lang="ru-RU" altLang="ru-RU" dirty="0"/>
              <a:t>Практика</a:t>
            </a:r>
            <a:endParaRPr lang="ru-RU" altLang="ru-RU" dirty="0"/>
          </a:p>
        </p:txBody>
      </p:sp>
      <p:sp>
        <p:nvSpPr>
          <p:cNvPr id="38914" name="Объект 2"/>
          <p:cNvSpPr>
            <a:spLocks noGrp="1"/>
          </p:cNvSpPr>
          <p:nvPr>
            <p:ph idx="1"/>
          </p:nvPr>
        </p:nvSpPr>
        <p:spPr/>
        <p:txBody>
          <a:bodyPr vert="horz" wrap="square" lIns="91440" tIns="45720" rIns="91440" bIns="45720" anchor="t" anchorCtr="0"/>
          <a:p>
            <a:pPr marL="457200" indent="-457200">
              <a:buFont typeface="Arial" panose="020B0604020202020204" pitchFamily="34" charset="0"/>
              <a:buChar char="•"/>
            </a:pPr>
            <a:r>
              <a:rPr lang="ru-RU" altLang="ru-RU" dirty="0"/>
              <a:t>Загадати випадковий вік від 16 до 70 років</a:t>
            </a:r>
            <a:endParaRPr lang="ru-RU" altLang="ru-RU" dirty="0"/>
          </a:p>
          <a:p>
            <a:pPr marL="457200" indent="-457200">
              <a:buFont typeface="Arial" panose="020B0604020202020204" pitchFamily="34" charset="0"/>
              <a:buChar char="•"/>
            </a:pPr>
            <a:r>
              <a:rPr lang="ru-RU" altLang="ru-RU" dirty="0"/>
              <a:t>Загадати випадкову температуру повітря від -30 до +42</a:t>
            </a:r>
            <a:endParaRPr lang="ru-RU" altLang="ru-RU" dirty="0"/>
          </a:p>
          <a:p>
            <a:pPr marL="457200" indent="-457200">
              <a:buFont typeface="Arial" panose="020B0604020202020204" pitchFamily="34" charset="0"/>
              <a:buChar char="•"/>
            </a:pPr>
            <a:r>
              <a:rPr lang="ru-RU" altLang="ru-RU" dirty="0"/>
              <a:t>Загадати випадкову гральну карту</a:t>
            </a:r>
            <a:endParaRPr lang="ru-RU" altLang="ru-RU" dirty="0"/>
          </a:p>
          <a:p>
            <a:pPr marL="457200" indent="-457200">
              <a:buFont typeface="Arial" panose="020B0604020202020204" pitchFamily="34" charset="0"/>
              <a:buChar char="•"/>
            </a:pPr>
            <a:r>
              <a:rPr lang="ru-RU" altLang="ru-RU" dirty="0"/>
              <a:t>Загадати випадковий час доби</a:t>
            </a:r>
            <a:endParaRPr lang="ru-RU" altLang="ru-RU"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Заголовок 1"/>
          <p:cNvSpPr>
            <a:spLocks noGrp="1"/>
          </p:cNvSpPr>
          <p:nvPr>
            <p:ph type="title"/>
          </p:nvPr>
        </p:nvSpPr>
        <p:spPr/>
        <p:txBody>
          <a:bodyPr vert="horz" wrap="square" lIns="91440" tIns="45720" rIns="91440" bIns="45720" anchor="ctr" anchorCtr="0"/>
          <a:p>
            <a:r>
              <a:rPr lang="uk-UA" altLang="ru-RU" dirty="0"/>
              <a:t>Поняття </a:t>
            </a:r>
            <a:r>
              <a:rPr lang="en-US" altLang="ru-RU" dirty="0"/>
              <a:t>enum</a:t>
            </a:r>
            <a:endParaRPr lang="en-US" altLang="ru-RU" dirty="0"/>
          </a:p>
        </p:txBody>
      </p:sp>
      <p:sp>
        <p:nvSpPr>
          <p:cNvPr id="38914" name="Объект 2"/>
          <p:cNvSpPr>
            <a:spLocks noGrp="1"/>
          </p:cNvSpPr>
          <p:nvPr>
            <p:ph idx="1"/>
          </p:nvPr>
        </p:nvSpPr>
        <p:spPr>
          <a:xfrm>
            <a:off x="504825" y="1466215"/>
            <a:ext cx="8026400" cy="4550410"/>
          </a:xfrm>
        </p:spPr>
        <p:txBody>
          <a:bodyPr vert="horz" wrap="square" lIns="91440" tIns="45720" rIns="91440" bIns="45720" anchor="t" anchorCtr="0"/>
          <a:p>
            <a:pPr marL="0" indent="0"/>
            <a:r>
              <a:rPr lang="en-US" altLang="en-US" sz="2200" b="1" dirty="0"/>
              <a:t>enum </a:t>
            </a:r>
            <a:r>
              <a:rPr lang="en-US" altLang="en-US" sz="2200" dirty="0"/>
              <a:t>у програмуванні — це тип даних, що використовується для визначення набору іменованих значень. Зазвичай це використовується для представлення набору можливих варіантів, таких як дні тижня, кольори, стани тощо. Це дозволяє замість числових значень використовувати описові імена, що покращує читабельність коду та зменшує ймовірність помилок.</a:t>
            </a:r>
            <a:endParaRPr lang="en-US" altLang="en-US" sz="2200" dirty="0"/>
          </a:p>
          <a:p>
            <a:pPr marL="0" indent="0"/>
            <a:r>
              <a:rPr lang="en-US" altLang="en-US" sz="2200" dirty="0"/>
              <a:t>enum Day {Monday, Tuesday, Wednesday, Thursday, Friday};</a:t>
            </a:r>
            <a:endParaRPr lang="en-US" altLang="en-US" sz="2200" dirty="0"/>
          </a:p>
          <a:p>
            <a:pPr marL="0" indent="0"/>
            <a:r>
              <a:rPr lang="en-US" altLang="en-US" sz="2200" dirty="0"/>
              <a:t>Тут значення для Monday = 0, Tuesday = 1 і так далі.</a:t>
            </a:r>
            <a:endParaRPr lang="en-US" altLang="en-US" sz="2200" dirty="0"/>
          </a:p>
          <a:p>
            <a:pPr marL="0" indent="0"/>
            <a:r>
              <a:rPr lang="en-US" altLang="en-US" sz="2200" dirty="0"/>
              <a:t>Одним із поширених застосувань enum є використання       в конструкціях switch, що дозволяє обробляти різні варіанти значень enum при порівнянні.</a:t>
            </a:r>
            <a:endParaRPr lang="en-US" altLang="en-US" sz="22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Заголовок 1"/>
          <p:cNvSpPr>
            <a:spLocks noGrp="1"/>
          </p:cNvSpPr>
          <p:nvPr>
            <p:ph type="title"/>
          </p:nvPr>
        </p:nvSpPr>
        <p:spPr/>
        <p:txBody>
          <a:bodyPr vert="horz" wrap="square" lIns="91440" tIns="45720" rIns="91440" bIns="45720" anchor="ctr" anchorCtr="0"/>
          <a:p>
            <a:r>
              <a:rPr lang="uk-UA" altLang="ru-RU" dirty="0"/>
              <a:t>Переваги </a:t>
            </a:r>
            <a:r>
              <a:rPr lang="en-US" altLang="ru-RU" dirty="0"/>
              <a:t>enum</a:t>
            </a:r>
            <a:endParaRPr lang="en-US" altLang="ru-RU" dirty="0"/>
          </a:p>
        </p:txBody>
      </p:sp>
      <p:sp>
        <p:nvSpPr>
          <p:cNvPr id="38914" name="Объект 2"/>
          <p:cNvSpPr>
            <a:spLocks noGrp="1"/>
          </p:cNvSpPr>
          <p:nvPr>
            <p:ph idx="1"/>
          </p:nvPr>
        </p:nvSpPr>
        <p:spPr>
          <a:xfrm>
            <a:off x="504825" y="1466215"/>
            <a:ext cx="8026400" cy="4550410"/>
          </a:xfrm>
        </p:spPr>
        <p:txBody>
          <a:bodyPr vert="horz" wrap="square" lIns="91440" tIns="45720" rIns="91440" bIns="45720" anchor="t" anchorCtr="0"/>
          <a:p>
            <a:pPr marL="457200" indent="-457200">
              <a:buFont typeface="Arial" panose="020B0604020202020204" pitchFamily="34" charset="0"/>
              <a:buChar char="•"/>
            </a:pPr>
            <a:r>
              <a:rPr lang="en-US" altLang="en-US" sz="2600" b="1" dirty="0"/>
              <a:t>Зрозумілість коду</a:t>
            </a:r>
            <a:r>
              <a:rPr lang="uk-UA" altLang="en-US" sz="2600" b="1" dirty="0"/>
              <a:t> </a:t>
            </a:r>
            <a:r>
              <a:rPr lang="uk-UA" altLang="en-US" sz="2600" dirty="0"/>
              <a:t>-</a:t>
            </a:r>
            <a:r>
              <a:rPr lang="en-US" altLang="en-US" sz="2600" dirty="0"/>
              <a:t> enum дозволяє замін</a:t>
            </a:r>
            <a:r>
              <a:rPr lang="uk-UA" altLang="en-US" sz="2600" dirty="0"/>
              <a:t>и</a:t>
            </a:r>
            <a:r>
              <a:rPr lang="en-US" altLang="en-US" sz="2600" dirty="0"/>
              <a:t>ти числові значення на описові, що підвищує читабельність і підтримку коду</a:t>
            </a:r>
            <a:endParaRPr lang="en-US" altLang="en-US" sz="2600" dirty="0"/>
          </a:p>
          <a:p>
            <a:pPr marL="457200" indent="-457200">
              <a:buFont typeface="Arial" panose="020B0604020202020204" pitchFamily="34" charset="0"/>
              <a:buChar char="•"/>
            </a:pPr>
            <a:r>
              <a:rPr lang="en-US" altLang="en-US" sz="2600" b="1" dirty="0"/>
              <a:t>Зменшення помилок</a:t>
            </a:r>
            <a:r>
              <a:rPr lang="uk-UA" altLang="en-US" sz="2600" dirty="0"/>
              <a:t> - п</a:t>
            </a:r>
            <a:r>
              <a:rPr lang="en-US" altLang="en-US" sz="2600" dirty="0"/>
              <a:t>рацюючи з іменами замість чисел, можна уникнути помилок, які можуть виникати через некоректні значення</a:t>
            </a:r>
            <a:endParaRPr lang="en-US" altLang="en-US" sz="2600" dirty="0"/>
          </a:p>
          <a:p>
            <a:pPr marL="457200" indent="-457200">
              <a:buFont typeface="Arial" panose="020B0604020202020204" pitchFamily="34" charset="0"/>
              <a:buChar char="•"/>
            </a:pPr>
            <a:r>
              <a:rPr lang="en-US" altLang="en-US" sz="2600" b="1" dirty="0"/>
              <a:t>Гнучкість та зручність</a:t>
            </a:r>
            <a:r>
              <a:rPr lang="uk-UA" altLang="en-US" sz="2600" dirty="0"/>
              <a:t> - ле</a:t>
            </a:r>
            <a:r>
              <a:rPr lang="en-US" altLang="en-US" sz="2600" dirty="0"/>
              <a:t>гко додавати або змінювати значення в переліченнях</a:t>
            </a:r>
            <a:r>
              <a:rPr lang="uk-UA" altLang="en-US" sz="2600" dirty="0"/>
              <a:t>               </a:t>
            </a:r>
            <a:r>
              <a:rPr lang="en-US" altLang="en-US" sz="2600" dirty="0"/>
              <a:t> без потреби змінювати числові константи </a:t>
            </a:r>
            <a:r>
              <a:rPr lang="uk-UA" altLang="en-US" sz="2600" dirty="0"/>
              <a:t>       </a:t>
            </a:r>
            <a:r>
              <a:rPr lang="en-US" altLang="en-US" sz="2600" dirty="0"/>
              <a:t>по всьому коду</a:t>
            </a:r>
            <a:endParaRPr lang="en-US" altLang="en-US" sz="26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9506" name="Text Box 737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Домашнє завдання</a:t>
            </a:r>
            <a:endParaRPr lang="ru-RU" altLang="x-none" sz="4200" dirty="0" err="1">
              <a:solidFill>
                <a:srgbClr val="FFFFFF"/>
              </a:solidFill>
              <a:latin typeface="Arial" panose="020B0604020202020204" pitchFamily="34" charset="0"/>
            </a:endParaRPr>
          </a:p>
        </p:txBody>
      </p:sp>
      <p:sp>
        <p:nvSpPr>
          <p:cNvPr id="149507" name="Text Box 73729"/>
          <p:cNvSpPr txBox="1"/>
          <p:nvPr/>
        </p:nvSpPr>
        <p:spPr>
          <a:xfrm>
            <a:off x="395288" y="1385888"/>
            <a:ext cx="8353425" cy="4419600"/>
          </a:xfrm>
          <a:prstGeom prst="rect">
            <a:avLst/>
          </a:prstGeom>
          <a:noFill/>
          <a:ln w="9525">
            <a:noFill/>
          </a:ln>
        </p:spPr>
        <p:txBody>
          <a:bodyPr wrap="square" lIns="91440" tIns="45720" rIns="91440" bIns="45720" anchor="t" anchorCtr="0"/>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Додатися в телеграм-бесіду</a:t>
            </a:r>
            <a:r>
              <a:rPr lang="uk-UA" altLang="ru-RU" b="1" dirty="0" err="1">
                <a:solidFill>
                  <a:srgbClr val="000000"/>
                </a:solidFill>
                <a:latin typeface="Arial" panose="020B0604020202020204" pitchFamily="34" charset="0"/>
              </a:rPr>
              <a:t> (якщо ви ще не там)</a:t>
            </a:r>
            <a:endParaRPr lang="ru-RU" altLang="x-none"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Встановити Visual Studio 2022 (або Xcode/</a:t>
            </a:r>
            <a:r>
              <a:rPr lang="en-US" altLang="x-none" b="1" dirty="0" err="1">
                <a:solidFill>
                  <a:srgbClr val="000000"/>
                </a:solidFill>
                <a:latin typeface="Arial" panose="020B0604020202020204" pitchFamily="34" charset="0"/>
              </a:rPr>
              <a:t>VSCode </a:t>
            </a:r>
            <a:r>
              <a:rPr lang="ru-RU" altLang="x-none" b="1" dirty="0" err="1">
                <a:solidFill>
                  <a:srgbClr val="000000"/>
                </a:solidFill>
                <a:latin typeface="Arial" panose="020B0604020202020204" pitchFamily="34" charset="0"/>
              </a:rPr>
              <a:t>для MacOS)</a:t>
            </a:r>
            <a:endParaRPr lang="ru-RU" altLang="x-none"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Скласти формальний алгоритм на одну з тем</a:t>
            </a:r>
            <a:r>
              <a:rPr lang="uk-UA" altLang="ru-RU" b="1" dirty="0" err="1">
                <a:solidFill>
                  <a:srgbClr val="000000"/>
                </a:solidFill>
                <a:latin typeface="Arial" panose="020B0604020202020204" pitchFamily="34" charset="0"/>
              </a:rPr>
              <a:t>*</a:t>
            </a:r>
            <a:endParaRPr lang="ru-RU" altLang="x-none"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Намалювати блок-схему (намалювати на листочку паперу і потім сфотографувати, або виконати в графічному редакторі)</a:t>
            </a:r>
            <a:r>
              <a:rPr lang="uk-UA" altLang="ru-RU" b="1" dirty="0" err="1">
                <a:solidFill>
                  <a:srgbClr val="000000"/>
                </a:solidFill>
                <a:latin typeface="Arial" panose="020B0604020202020204" pitchFamily="34" charset="0"/>
              </a:rPr>
              <a:t>*</a:t>
            </a:r>
            <a:endParaRPr lang="ru-RU" altLang="x-none"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Виконати завдання </a:t>
            </a:r>
            <a:r>
              <a:rPr lang="uk-UA" altLang="ru-RU" b="1" dirty="0" err="1">
                <a:solidFill>
                  <a:srgbClr val="000000"/>
                </a:solidFill>
                <a:latin typeface="Arial" panose="020B0604020202020204" pitchFamily="34" charset="0"/>
              </a:rPr>
              <a:t>за посиланням: </a:t>
            </a:r>
            <a:r>
              <a:rPr lang="en-US" altLang="en-US" b="1" dirty="0" err="1">
                <a:gradFill>
                  <a:gsLst>
                    <a:gs pos="0">
                      <a:srgbClr val="007BD3"/>
                    </a:gs>
                    <a:gs pos="100000">
                      <a:srgbClr val="034373"/>
                    </a:gs>
                  </a:gsLst>
                  <a:lin scaled="0"/>
                </a:gradFill>
                <a:latin typeface="Arial" panose="020B0604020202020204" pitchFamily="34" charset="0"/>
              </a:rPr>
              <a:t>https://gist.github.com/sunmeat/b0da9a8f0fb390d6080da494e2f1ca41</a:t>
            </a:r>
            <a:endParaRPr lang="en-US" altLang="en-US" b="1" dirty="0" err="1">
              <a:gradFill>
                <a:gsLst>
                  <a:gs pos="0">
                    <a:srgbClr val="007BD3"/>
                  </a:gs>
                  <a:gs pos="100000">
                    <a:srgbClr val="034373"/>
                  </a:gs>
                </a:gsLst>
                <a:lin scaled="0"/>
              </a:gra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b="1" dirty="0" err="1">
                <a:solidFill>
                  <a:srgbClr val="000000"/>
                </a:solidFill>
                <a:latin typeface="Arial" panose="020B0604020202020204" pitchFamily="34" charset="0"/>
              </a:rPr>
              <a:t>Прочитати 2-3 початкові глави книги Стівена Прати</a:t>
            </a:r>
            <a:endParaRPr lang="ru-RU" altLang="x-none" b="1" dirty="0" err="1">
              <a:solidFill>
                <a:srgbClr val="000000"/>
              </a:solidFill>
              <a:latin typeface="Arial" panose="020B0604020202020204" pitchFamily="34" charset="0"/>
            </a:endParaRPr>
          </a:p>
        </p:txBody>
      </p:sp>
      <p:pic>
        <p:nvPicPr>
          <p:cNvPr id="149508" name="Picture 73730"/>
          <p:cNvPicPr>
            <a:picLocks noChangeAspect="1"/>
          </p:cNvPicPr>
          <p:nvPr/>
        </p:nvPicPr>
        <p:blipFill>
          <a:blip r:embed="rId1"/>
          <a:stretch>
            <a:fillRect/>
          </a:stretch>
        </p:blipFill>
        <p:spPr>
          <a:xfrm>
            <a:off x="3203575" y="4005263"/>
            <a:ext cx="2808288" cy="2808287"/>
          </a:xfrm>
          <a:prstGeom prst="rect">
            <a:avLst/>
          </a:prstGeom>
          <a:noFill/>
          <a:ln w="9525">
            <a:noFill/>
          </a:ln>
        </p:spPr>
      </p:pic>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3602" name="Text Box 757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роботи студентів </a:t>
            </a:r>
            <a:r>
              <a:rPr lang="ru-RU" altLang="x-none" sz="4200" dirty="0" err="1">
                <a:solidFill>
                  <a:srgbClr val="FFFFFF"/>
                </a:solidFill>
                <a:latin typeface="Wingdings" panose="05000000000000000000" pitchFamily="2" charset="2"/>
                <a:ea typeface="Wingdings" panose="05000000000000000000" pitchFamily="2" charset="2"/>
              </a:rPr>
              <a:t></a:t>
            </a:r>
            <a:endParaRPr lang="ru-RU" altLang="x-none" sz="4200" dirty="0" err="1">
              <a:solidFill>
                <a:srgbClr val="FFFFFF"/>
              </a:solidFill>
              <a:latin typeface="Wingdings" panose="05000000000000000000" pitchFamily="2" charset="2"/>
              <a:ea typeface="Wingdings" panose="05000000000000000000" pitchFamily="2" charset="2"/>
            </a:endParaRPr>
          </a:p>
        </p:txBody>
      </p:sp>
      <p:sp>
        <p:nvSpPr>
          <p:cNvPr id="153603" name="Rectangles 7577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53604" name="Picture 75778"/>
          <p:cNvPicPr>
            <a:picLocks noChangeAspect="1"/>
          </p:cNvPicPr>
          <p:nvPr/>
        </p:nvPicPr>
        <p:blipFill>
          <a:blip r:embed="rId1"/>
          <a:stretch>
            <a:fillRect/>
          </a:stretch>
        </p:blipFill>
        <p:spPr>
          <a:xfrm>
            <a:off x="0" y="1223963"/>
            <a:ext cx="9172575" cy="5734050"/>
          </a:xfrm>
          <a:prstGeom prst="rect">
            <a:avLst/>
          </a:prstGeom>
          <a:noFill/>
          <a:ln w="9525">
            <a:noFill/>
          </a:ln>
        </p:spPr>
      </p:pic>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5650" name="Text Box 768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Дякую за увагу!</a:t>
            </a:r>
            <a:endParaRPr lang="ru-RU" altLang="x-none" sz="4200" dirty="0" err="1">
              <a:solidFill>
                <a:srgbClr val="FFFFFF"/>
              </a:solidFill>
              <a:latin typeface="Arial" panose="020B0604020202020204" pitchFamily="34" charset="0"/>
            </a:endParaRPr>
          </a:p>
        </p:txBody>
      </p:sp>
      <p:sp>
        <p:nvSpPr>
          <p:cNvPr id="155651" name="Rectangles 7680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55652" name="Picture 1" descr="545105434f30e1819f91b05d701f187a"/>
          <p:cNvPicPr>
            <a:picLocks noChangeAspect="1"/>
          </p:cNvPicPr>
          <p:nvPr/>
        </p:nvPicPr>
        <p:blipFill>
          <a:blip r:embed="rId1"/>
          <a:stretch>
            <a:fillRect/>
          </a:stretch>
        </p:blipFill>
        <p:spPr>
          <a:xfrm>
            <a:off x="0" y="-36512"/>
            <a:ext cx="9147175" cy="7296150"/>
          </a:xfrm>
          <a:prstGeom prst="rect">
            <a:avLst/>
          </a:prstGeom>
          <a:noFill/>
          <a:ln w="9525">
            <a:no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Text Box 235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Денн</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с Р</a:t>
            </a:r>
            <a:r>
              <a:rPr lang="en-US" altLang="ru-RU"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тч</a:t>
            </a:r>
            <a:r>
              <a:rPr lang="en-US" altLang="ru-RU"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 та Кен Томпсон</a:t>
            </a:r>
            <a:endParaRPr lang="ru-RU" altLang="x-none" sz="4200" dirty="0" err="1">
              <a:solidFill>
                <a:srgbClr val="FFFFFF"/>
              </a:solidFill>
              <a:latin typeface="Arial" panose="020B0604020202020204" pitchFamily="34" charset="0"/>
            </a:endParaRPr>
          </a:p>
        </p:txBody>
      </p:sp>
      <p:pic>
        <p:nvPicPr>
          <p:cNvPr id="43011" name="Picture 23553"/>
          <p:cNvPicPr>
            <a:picLocks noChangeAspect="1"/>
          </p:cNvPicPr>
          <p:nvPr/>
        </p:nvPicPr>
        <p:blipFill>
          <a:blip r:embed="rId1"/>
          <a:stretch>
            <a:fillRect/>
          </a:stretch>
        </p:blipFill>
        <p:spPr>
          <a:xfrm>
            <a:off x="179388" y="1484313"/>
            <a:ext cx="4032250" cy="5305425"/>
          </a:xfrm>
          <a:prstGeom prst="rect">
            <a:avLst/>
          </a:prstGeom>
          <a:noFill/>
          <a:ln w="9525">
            <a:noFill/>
          </a:ln>
        </p:spPr>
      </p:pic>
      <p:pic>
        <p:nvPicPr>
          <p:cNvPr id="43012" name="Picture 23554"/>
          <p:cNvPicPr>
            <a:picLocks noChangeAspect="1"/>
          </p:cNvPicPr>
          <p:nvPr/>
        </p:nvPicPr>
        <p:blipFill>
          <a:blip r:embed="rId2"/>
          <a:stretch>
            <a:fillRect/>
          </a:stretch>
        </p:blipFill>
        <p:spPr>
          <a:xfrm>
            <a:off x="4500563" y="1484313"/>
            <a:ext cx="4471987" cy="5184775"/>
          </a:xfrm>
          <a:prstGeom prst="rect">
            <a:avLst/>
          </a:prstGeom>
          <a:noFill/>
          <a:ln w="9525">
            <a:no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Text Box 235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sz="4200" dirty="0" err="1">
                <a:solidFill>
                  <a:srgbClr val="FFFFFF"/>
                </a:solidFill>
                <a:latin typeface="Arial" panose="020B0604020202020204" pitchFamily="34" charset="0"/>
              </a:rPr>
              <a:t>Б’ярне Строуструп</a:t>
            </a:r>
            <a:endParaRPr lang="uk-UA" sz="4200" dirty="0" err="1">
              <a:solidFill>
                <a:srgbClr val="FFFFFF"/>
              </a:solidFill>
              <a:latin typeface="Arial" panose="020B0604020202020204" pitchFamily="34" charset="0"/>
            </a:endParaRPr>
          </a:p>
        </p:txBody>
      </p:sp>
      <p:pic>
        <p:nvPicPr>
          <p:cNvPr id="2" name="Picture 1" descr="bjarne-stroustrup"/>
          <p:cNvPicPr>
            <a:picLocks noChangeAspect="1"/>
          </p:cNvPicPr>
          <p:nvPr/>
        </p:nvPicPr>
        <p:blipFill>
          <a:blip r:embed="rId1"/>
          <a:stretch>
            <a:fillRect/>
          </a:stretch>
        </p:blipFill>
        <p:spPr>
          <a:xfrm>
            <a:off x="961390" y="1448435"/>
            <a:ext cx="7013575" cy="526034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5058" name="Text Box 245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Ідея мови Сі</a:t>
            </a:r>
            <a:r>
              <a:rPr lang="uk-UA" altLang="ru-RU" sz="4200" dirty="0" err="1">
                <a:solidFill>
                  <a:srgbClr val="FFFFFF"/>
                </a:solidFill>
                <a:latin typeface="Arial" panose="020B0604020202020204" pitchFamily="34" charset="0"/>
              </a:rPr>
              <a:t> та С++</a:t>
            </a:r>
            <a:endParaRPr lang="uk-UA" altLang="ru-RU" sz="4200" dirty="0" err="1">
              <a:solidFill>
                <a:srgbClr val="FFFFFF"/>
              </a:solidFill>
              <a:latin typeface="Arial" panose="020B0604020202020204" pitchFamily="34" charset="0"/>
            </a:endParaRPr>
          </a:p>
        </p:txBody>
      </p:sp>
      <p:sp>
        <p:nvSpPr>
          <p:cNvPr id="45059" name="Text Box 2457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3200" dirty="0" err="1">
                <a:solidFill>
                  <a:srgbClr val="000000"/>
                </a:solidFill>
                <a:latin typeface="Arial" panose="020B0604020202020204" pitchFamily="34" charset="0"/>
              </a:rPr>
              <a:t>Ці мови</a:t>
            </a:r>
            <a:r>
              <a:rPr lang="ru-RU" altLang="x-none" sz="3200" dirty="0" err="1">
                <a:solidFill>
                  <a:srgbClr val="000000"/>
                </a:solidFill>
                <a:latin typeface="Arial" panose="020B0604020202020204" pitchFamily="34" charset="0"/>
              </a:rPr>
              <a:t> використовують для того, щоб зрозуміти, як працює ПК, оскільки вон</a:t>
            </a:r>
            <a:r>
              <a:rPr lang="uk-UA" altLang="ru-RU" sz="3200" dirty="0" err="1">
                <a:solidFill>
                  <a:srgbClr val="000000"/>
                </a:solidFill>
                <a:latin typeface="Arial" panose="020B0604020202020204" pitchFamily="34" charset="0"/>
              </a:rPr>
              <a:t>и </a:t>
            </a:r>
            <a:r>
              <a:rPr lang="ru-RU" altLang="x-none" sz="3200" dirty="0" err="1">
                <a:solidFill>
                  <a:srgbClr val="000000"/>
                </a:solidFill>
                <a:latin typeface="Arial" panose="020B0604020202020204" pitchFamily="34" charset="0"/>
              </a:rPr>
              <a:t>не прихову</a:t>
            </a:r>
            <a:r>
              <a:rPr lang="uk-UA" altLang="ru-RU" sz="3200" dirty="0" err="1">
                <a:solidFill>
                  <a:srgbClr val="000000"/>
                </a:solidFill>
                <a:latin typeface="Arial" panose="020B0604020202020204" pitchFamily="34" charset="0"/>
              </a:rPr>
              <a:t>ють</a:t>
            </a:r>
            <a:r>
              <a:rPr lang="ru-RU" altLang="x-none" sz="3200" dirty="0" err="1">
                <a:solidFill>
                  <a:srgbClr val="000000"/>
                </a:solidFill>
                <a:latin typeface="Arial" panose="020B0604020202020204" pitchFamily="34" charset="0"/>
              </a:rPr>
              <a:t> "за</a:t>
            </a:r>
            <a:r>
              <a:rPr lang="uk-UA" altLang="ru-RU" sz="3200" dirty="0" err="1">
                <a:solidFill>
                  <a:srgbClr val="000000"/>
                </a:solidFill>
                <a:latin typeface="Arial" panose="020B0604020202020204" pitchFamily="34" charset="0"/>
              </a:rPr>
              <a:t>лаштунки</a:t>
            </a:r>
            <a:r>
              <a:rPr lang="ru-RU" altLang="x-none" sz="3200" dirty="0" err="1">
                <a:solidFill>
                  <a:srgbClr val="000000"/>
                </a:solidFill>
                <a:latin typeface="Arial" panose="020B0604020202020204" pitchFamily="34" charset="0"/>
              </a:rPr>
              <a:t>".</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Сі написали поверх асемблера, щоб було простіше писати, але, на жаль, </a:t>
            </a:r>
            <a:r>
              <a:rPr lang="uk-UA"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не </a:t>
            </a:r>
            <a:r>
              <a:rPr lang="uk-UA" altLang="ru-RU" sz="3200" dirty="0" err="1">
                <a:solidFill>
                  <a:srgbClr val="000000"/>
                </a:solidFill>
                <a:latin typeface="Arial" panose="020B0604020202020204" pitchFamily="34" charset="0"/>
              </a:rPr>
              <a:t>по</a:t>
            </a:r>
            <a:r>
              <a:rPr lang="ru-RU" altLang="x-none" sz="3200" dirty="0" err="1">
                <a:solidFill>
                  <a:srgbClr val="000000"/>
                </a:solidFill>
                <a:latin typeface="Arial" panose="020B0604020202020204" pitchFamily="34" charset="0"/>
              </a:rPr>
              <a:t>думали про зручність, тому можна </a:t>
            </a:r>
            <a:r>
              <a:rPr lang="uk-UA" altLang="ru-RU" sz="3200" dirty="0" err="1">
                <a:solidFill>
                  <a:srgbClr val="000000"/>
                </a:solidFill>
                <a:latin typeface="Arial" panose="020B0604020202020204" pitchFamily="34" charset="0"/>
              </a:rPr>
              <a:t>сміливо </a:t>
            </a:r>
            <a:r>
              <a:rPr lang="ru-RU" altLang="x-none" sz="3200" dirty="0" err="1">
                <a:solidFill>
                  <a:srgbClr val="000000"/>
                </a:solidFill>
                <a:latin typeface="Arial" panose="020B0604020202020204" pitchFamily="34" charset="0"/>
              </a:rPr>
              <a:t>вважати, що ц</a:t>
            </a:r>
            <a:r>
              <a:rPr lang="uk-UA" altLang="ru-RU" sz="3200" dirty="0" err="1">
                <a:solidFill>
                  <a:srgbClr val="000000"/>
                </a:solidFill>
                <a:latin typeface="Arial" panose="020B0604020202020204" pitchFamily="34" charset="0"/>
              </a:rPr>
              <a:t>і</a:t>
            </a:r>
            <a:r>
              <a:rPr lang="ru-RU" altLang="x-none" sz="3200" dirty="0" err="1">
                <a:solidFill>
                  <a:srgbClr val="000000"/>
                </a:solidFill>
                <a:latin typeface="Arial" panose="020B0604020202020204" pitchFamily="34" charset="0"/>
              </a:rPr>
              <a:t> мов</a:t>
            </a:r>
            <a:r>
              <a:rPr lang="uk-UA" altLang="ru-RU" sz="3200" dirty="0" err="1">
                <a:solidFill>
                  <a:srgbClr val="000000"/>
                </a:solidFill>
                <a:latin typeface="Arial" panose="020B0604020202020204" pitchFamily="34" charset="0"/>
              </a:rPr>
              <a:t>и</a:t>
            </a:r>
            <a:r>
              <a:rPr lang="ru-RU" altLang="x-none" sz="3200" dirty="0" err="1">
                <a:solidFill>
                  <a:srgbClr val="000000"/>
                </a:solidFill>
                <a:latin typeface="Arial" panose="020B0604020202020204" pitchFamily="34" charset="0"/>
              </a:rPr>
              <a:t> створен</a:t>
            </a:r>
            <a:r>
              <a:rPr lang="uk-UA" altLang="ru-RU" sz="3200" dirty="0" err="1">
                <a:solidFill>
                  <a:srgbClr val="000000"/>
                </a:solidFill>
                <a:latin typeface="Arial" panose="020B0604020202020204" pitchFamily="34" charset="0"/>
              </a:rPr>
              <a:t>і</a:t>
            </a:r>
            <a:r>
              <a:rPr lang="ru-RU" altLang="x-none" sz="3200" dirty="0" err="1">
                <a:solidFill>
                  <a:srgbClr val="000000"/>
                </a:solidFill>
                <a:latin typeface="Arial" panose="020B0604020202020204" pitchFamily="34" charset="0"/>
              </a:rPr>
              <a:t> "монстрами для монстрів"  </a:t>
            </a:r>
            <a:r>
              <a:rPr lang="ru-RU" altLang="x-none" sz="3200" dirty="0" err="1">
                <a:solidFill>
                  <a:srgbClr val="000000"/>
                </a:solidFill>
                <a:latin typeface="Wingdings" panose="05000000000000000000" pitchFamily="2" charset="2"/>
                <a:ea typeface="Wingdings" panose="05000000000000000000" pitchFamily="2" charset="2"/>
              </a:rPr>
              <a:t></a:t>
            </a:r>
            <a:endParaRPr lang="ru-RU" altLang="x-none" sz="3200" dirty="0" err="1">
              <a:solidFill>
                <a:srgbClr val="000000"/>
              </a:solidFill>
              <a:latin typeface="Wingdings" panose="05000000000000000000" pitchFamily="2" charset="2"/>
              <a:ea typeface="Wingdings" panose="05000000000000000000" pitchFamily="2" charset="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6" name="Text Box 51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ru-RU" sz="4200" dirty="0" err="1">
                <a:solidFill>
                  <a:srgbClr val="FFFFFF"/>
                </a:solidFill>
                <a:latin typeface="Arial" panose="020B0604020202020204" pitchFamily="34" charset="0"/>
              </a:rPr>
              <a:t>Викладач</a:t>
            </a:r>
            <a:endParaRPr lang="ru-RU" altLang="ru-RU" sz="4200" dirty="0" err="1">
              <a:solidFill>
                <a:srgbClr val="FFFFFF"/>
              </a:solidFill>
              <a:latin typeface="Arial" panose="020B0604020202020204" pitchFamily="34" charset="0"/>
            </a:endParaRPr>
          </a:p>
        </p:txBody>
      </p:sp>
      <p:sp>
        <p:nvSpPr>
          <p:cNvPr id="6147" name="Text Box 5121"/>
          <p:cNvSpPr txBox="1"/>
          <p:nvPr/>
        </p:nvSpPr>
        <p:spPr>
          <a:xfrm>
            <a:off x="468313" y="1608138"/>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Олександр Загоруйко</a:t>
            </a:r>
            <a:r>
              <a:rPr lang="uk-UA" altLang="ru-RU" sz="3200" b="1" dirty="0" err="1">
                <a:solidFill>
                  <a:srgbClr val="000000"/>
                </a:solidFill>
                <a:latin typeface="Arial" panose="020B0604020202020204" pitchFamily="34" charset="0"/>
              </a:rPr>
              <a:t> </a:t>
            </a:r>
            <a:r>
              <a:rPr lang="en-US" altLang="ru-RU" sz="3200" b="1" dirty="0" err="1">
                <a:gradFill>
                  <a:gsLst>
                    <a:gs pos="0">
                      <a:srgbClr val="007BD3"/>
                    </a:gs>
                    <a:gs pos="100000">
                      <a:srgbClr val="034373"/>
                    </a:gs>
                  </a:gsLst>
                  <a:lin scaled="0"/>
                </a:gradFill>
                <a:latin typeface="Arial" panose="020B0604020202020204" pitchFamily="34" charset="0"/>
              </a:rPr>
              <a:t>@sunmeat</a:t>
            </a:r>
            <a:endParaRPr lang="ru-RU" altLang="x-none" sz="3200" b="1" dirty="0" err="1">
              <a:gradFill>
                <a:gsLst>
                  <a:gs pos="0">
                    <a:srgbClr val="007BD3"/>
                  </a:gs>
                  <a:gs pos="100000">
                    <a:srgbClr val="034373"/>
                  </a:gs>
                </a:gsLst>
                <a:lin scaled="0"/>
              </a:gradFill>
              <a:latin typeface="Arial" panose="020B0604020202020204" pitchFamily="34" charset="0"/>
            </a:endParaRPr>
          </a:p>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b="1" dirty="0" err="1">
              <a:gradFill>
                <a:gsLst>
                  <a:gs pos="0">
                    <a:srgbClr val="007BD3"/>
                  </a:gs>
                  <a:gs pos="100000">
                    <a:srgbClr val="034373"/>
                  </a:gs>
                </a:gsLst>
                <a:lin scaled="0"/>
              </a:gradFill>
              <a:latin typeface="Arial" panose="020B0604020202020204" pitchFamily="34" charset="0"/>
            </a:endParaRPr>
          </a:p>
        </p:txBody>
      </p:sp>
      <p:pic>
        <p:nvPicPr>
          <p:cNvPr id="6148" name="Picture 5122"/>
          <p:cNvPicPr>
            <a:picLocks noChangeAspect="1"/>
          </p:cNvPicPr>
          <p:nvPr/>
        </p:nvPicPr>
        <p:blipFill>
          <a:blip r:embed="rId1"/>
          <a:stretch>
            <a:fillRect/>
          </a:stretch>
        </p:blipFill>
        <p:spPr>
          <a:xfrm>
            <a:off x="1042988" y="2565400"/>
            <a:ext cx="6913562" cy="4206875"/>
          </a:xfrm>
          <a:prstGeom prst="rect">
            <a:avLst/>
          </a:prstGeom>
          <a:noFill/>
          <a:ln w="9525">
            <a:noFill/>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9154" name="Text Box 256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Рейтинг мов програмування</a:t>
            </a:r>
            <a:endParaRPr lang="ru-RU" altLang="x-none" sz="4200" dirty="0" err="1">
              <a:solidFill>
                <a:srgbClr val="FFFFFF"/>
              </a:solidFill>
              <a:latin typeface="Arial" panose="020B0604020202020204" pitchFamily="34" charset="0"/>
            </a:endParaRPr>
          </a:p>
        </p:txBody>
      </p:sp>
      <p:sp>
        <p:nvSpPr>
          <p:cNvPr id="49155" name="Rectangles 2560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49156" name="Rectangles 25602"/>
          <p:cNvSpPr/>
          <p:nvPr/>
        </p:nvSpPr>
        <p:spPr>
          <a:xfrm>
            <a:off x="2751138" y="6372225"/>
            <a:ext cx="3641725" cy="368300"/>
          </a:xfrm>
          <a:prstGeom prst="rect">
            <a:avLst/>
          </a:prstGeom>
          <a:noFill/>
          <a:ln w="9525">
            <a:noFill/>
          </a:ln>
        </p:spPr>
        <p:txBody>
          <a:bodyPr wrap="non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1"/>
              </a:rPr>
              <a:t>https://www.tiobe.com/tiobe-index/</a:t>
            </a:r>
            <a:endParaRPr lang="en-US" altLang="x-none" dirty="0" err="1">
              <a:solidFill>
                <a:srgbClr val="CCCCFF"/>
              </a:solidFill>
              <a:latin typeface="Arial" panose="020B0604020202020204" pitchFamily="34" charset="0"/>
              <a:hlinkClick r:id="rId1"/>
            </a:endParaRPr>
          </a:p>
        </p:txBody>
      </p:sp>
      <p:pic>
        <p:nvPicPr>
          <p:cNvPr id="49157" name="Picture 25603"/>
          <p:cNvPicPr>
            <a:picLocks noChangeAspect="1"/>
          </p:cNvPicPr>
          <p:nvPr/>
        </p:nvPicPr>
        <p:blipFill>
          <a:blip r:embed="rId2"/>
          <a:stretch>
            <a:fillRect/>
          </a:stretch>
        </p:blipFill>
        <p:spPr>
          <a:xfrm>
            <a:off x="225425" y="1241425"/>
            <a:ext cx="8639175" cy="5162550"/>
          </a:xfrm>
          <a:prstGeom prst="rect">
            <a:avLst/>
          </a:prstGeom>
          <a:noFill/>
          <a:ln w="9525">
            <a:noFill/>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ext Box 245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Корисні сайти</a:t>
            </a:r>
            <a:endParaRPr lang="ru-RU" altLang="x-none" sz="4200" dirty="0" err="1">
              <a:solidFill>
                <a:srgbClr val="FFFFFF"/>
              </a:solidFill>
              <a:latin typeface="Arial" panose="020B0604020202020204" pitchFamily="34" charset="0"/>
            </a:endParaRPr>
          </a:p>
        </p:txBody>
      </p:sp>
      <p:sp>
        <p:nvSpPr>
          <p:cNvPr id="51202" name="Text Box 24577"/>
          <p:cNvSpPr txBox="1"/>
          <p:nvPr/>
        </p:nvSpPr>
        <p:spPr>
          <a:xfrm>
            <a:off x="609600" y="1600200"/>
            <a:ext cx="7924800" cy="4419600"/>
          </a:xfrm>
          <a:prstGeom prst="rect">
            <a:avLst/>
          </a:prstGeom>
          <a:noFill/>
          <a:ln w="9525">
            <a:noFill/>
          </a:ln>
        </p:spPr>
        <p:txBody>
          <a:bodyPr wrap="square" lIns="91440" tIns="45720" rIns="91440" bIns="45720" anchor="t" anchorCtr="0"/>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3500" dirty="0" err="1">
                <a:solidFill>
                  <a:srgbClr val="996666"/>
                </a:solidFill>
                <a:latin typeface="Arial" panose="020B0604020202020204" pitchFamily="34" charset="0"/>
                <a:hlinkClick r:id="rId1"/>
              </a:rPr>
              <a:t>http://www.cplusplus.com/</a:t>
            </a:r>
            <a:endParaRPr lang="en-US" altLang="x-none" sz="3500" dirty="0" err="1">
              <a:solidFill>
                <a:srgbClr val="996666"/>
              </a:solidFill>
              <a:latin typeface="Arial" panose="020B0604020202020204" pitchFamily="34" charset="0"/>
              <a:hlinkClick r:id="rId1"/>
            </a:endParaRPr>
          </a:p>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3500" dirty="0" err="1">
                <a:solidFill>
                  <a:srgbClr val="996666"/>
                </a:solidFill>
                <a:latin typeface="Arial" panose="020B0604020202020204" pitchFamily="34" charset="0"/>
                <a:hlinkClick r:id="rId2"/>
              </a:rPr>
              <a:t>https://msdn.microsoft.com/en-us/library/3bstk3k5.aspx</a:t>
            </a:r>
            <a:endParaRPr lang="en-US" altLang="x-none" sz="3500" dirty="0" err="1">
              <a:solidFill>
                <a:srgbClr val="996666"/>
              </a:solidFill>
              <a:latin typeface="Arial" panose="020B0604020202020204" pitchFamily="34" charset="0"/>
              <a:hlinkClick r:id="rId2"/>
            </a:endParaRPr>
          </a:p>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3500" dirty="0" err="1">
                <a:solidFill>
                  <a:srgbClr val="996666"/>
                </a:solidFill>
                <a:latin typeface="Arial" panose="020B0604020202020204" pitchFamily="34" charset="0"/>
                <a:hlinkClick r:id="rId3"/>
              </a:rPr>
              <a:t>http://sergeyteplyakov.blogspot.com/2012/05/c-11-faq.html</a:t>
            </a:r>
            <a:endParaRPr lang="en-US" altLang="x-none" sz="3500" dirty="0" err="1">
              <a:solidFill>
                <a:srgbClr val="996666"/>
              </a:solidFill>
              <a:latin typeface="Arial" panose="020B0604020202020204" pitchFamily="34" charset="0"/>
              <a:hlinkClick r:id="rId3"/>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Text Box 256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Цікаві статті</a:t>
            </a:r>
            <a:endParaRPr lang="ru-RU" altLang="x-none" sz="4200" dirty="0" err="1">
              <a:solidFill>
                <a:srgbClr val="FFFFFF"/>
              </a:solidFill>
              <a:latin typeface="Arial" panose="020B0604020202020204" pitchFamily="34" charset="0"/>
            </a:endParaRPr>
          </a:p>
        </p:txBody>
      </p:sp>
      <p:sp>
        <p:nvSpPr>
          <p:cNvPr id="53250" name="Text Box 25601"/>
          <p:cNvSpPr txBox="1"/>
          <p:nvPr/>
        </p:nvSpPr>
        <p:spPr>
          <a:xfrm>
            <a:off x="611188" y="1600200"/>
            <a:ext cx="7777162" cy="4419600"/>
          </a:xfrm>
          <a:prstGeom prst="rect">
            <a:avLst/>
          </a:prstGeom>
          <a:noFill/>
          <a:ln w="9525">
            <a:noFill/>
          </a:ln>
        </p:spPr>
        <p:txBody>
          <a:bodyPr wrap="square" lIns="91440" tIns="45720" rIns="91440" bIns="45720" anchor="t" anchorCtr="0"/>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1"/>
              </a:rPr>
              <a:t>https://www.youtube.com/watch?v=z3swoG1hFEM</a:t>
            </a:r>
            <a:endParaRPr lang="en-US" altLang="x-none" sz="2200" dirty="0" err="1">
              <a:solidFill>
                <a:srgbClr val="996666"/>
              </a:solidFill>
              <a:latin typeface="Arial" panose="020B0604020202020204" pitchFamily="34" charset="0"/>
              <a:hlinkClick r:id="rId1"/>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2"/>
              </a:rPr>
              <a:t>http://www.codeproject.com/Articles/257589/An-Idiots-Guide-to-Cplusplus-Templates-Part</a:t>
            </a:r>
            <a:endParaRPr lang="en-US" altLang="x-none" sz="2200" dirty="0" err="1">
              <a:solidFill>
                <a:srgbClr val="996666"/>
              </a:solidFill>
              <a:latin typeface="Arial" panose="020B0604020202020204" pitchFamily="34" charset="0"/>
              <a:hlinkClick r:id="rId2"/>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3"/>
              </a:rPr>
              <a:t>https://habrahabr.ru/post/232009/</a:t>
            </a:r>
            <a:endParaRPr lang="en-US" altLang="x-none" sz="2200" dirty="0" err="1">
              <a:solidFill>
                <a:srgbClr val="996666"/>
              </a:solidFill>
              <a:latin typeface="Arial" panose="020B0604020202020204" pitchFamily="34" charset="0"/>
              <a:hlinkClick r:id="rId3"/>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4"/>
              </a:rPr>
              <a:t>http://habrahabr.ru/company/abbyy/blog/251561/</a:t>
            </a:r>
            <a:endParaRPr lang="en-US" altLang="x-none" sz="2200" dirty="0" err="1">
              <a:solidFill>
                <a:srgbClr val="996666"/>
              </a:solidFill>
              <a:latin typeface="Arial" panose="020B0604020202020204" pitchFamily="34" charset="0"/>
              <a:hlinkClick r:id="rId4"/>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5"/>
              </a:rPr>
              <a:t>https://habrahabr.ru/post/118554/</a:t>
            </a:r>
            <a:endParaRPr lang="en-US" altLang="x-none" sz="2200" dirty="0" err="1">
              <a:solidFill>
                <a:srgbClr val="996666"/>
              </a:solidFill>
              <a:latin typeface="Arial" panose="020B0604020202020204" pitchFamily="34" charset="0"/>
              <a:hlinkClick r:id="rId5"/>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6"/>
              </a:rPr>
              <a:t>http://algolist.manual.ru/ds/btree.php</a:t>
            </a:r>
            <a:endParaRPr lang="en-US" altLang="x-none" sz="2200" dirty="0" err="1">
              <a:solidFill>
                <a:srgbClr val="996666"/>
              </a:solidFill>
              <a:latin typeface="Arial" panose="020B0604020202020204" pitchFamily="34" charset="0"/>
              <a:hlinkClick r:id="rId6"/>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7"/>
              </a:rPr>
              <a:t>http://microsin.net/programming/ARM/lvalue-rvalue.html</a:t>
            </a:r>
            <a:endParaRPr lang="en-US" altLang="x-none" sz="2200" dirty="0" err="1">
              <a:solidFill>
                <a:srgbClr val="996666"/>
              </a:solidFill>
              <a:latin typeface="Arial" panose="020B0604020202020204" pitchFamily="34" charset="0"/>
              <a:hlinkClick r:id="rId7"/>
            </a:endParaRPr>
          </a:p>
          <a:p>
            <a:pPr marL="341630" indent="-341630" defTabSz="457200">
              <a:spcBef>
                <a:spcPts val="5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dirty="0" err="1">
                <a:solidFill>
                  <a:srgbClr val="996666"/>
                </a:solidFill>
                <a:latin typeface="Arial" panose="020B0604020202020204" pitchFamily="34" charset="0"/>
                <a:hlinkClick r:id="rId8"/>
              </a:rPr>
              <a:t>http://javarevisited.blogspot.sg/2014/05/10-articles-every-programmer-must-read.html</a:t>
            </a:r>
            <a:endParaRPr lang="en-US" altLang="x-none" sz="2200" dirty="0" err="1">
              <a:solidFill>
                <a:srgbClr val="996666"/>
              </a:solidFill>
              <a:latin typeface="Arial" panose="020B0604020202020204" pitchFamily="34" charset="0"/>
              <a:hlinkClick r:id="rId8"/>
            </a:endParaRPr>
          </a:p>
          <a:p>
            <a:pPr marL="341630" indent="-341630" defTabSz="457200">
              <a:spcBef>
                <a:spcPts val="550"/>
              </a:spcBef>
              <a:buClrTx/>
              <a:buSzPct val="80000"/>
              <a:buFontTx/>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sz="2200" dirty="0" err="1">
              <a:solidFill>
                <a:srgbClr val="000000"/>
              </a:solidFill>
              <a:latin typeface="Arial" panose="020B0604020202020204" pitchFamily="34"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9394" name="Text Box 286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програмування?</a:t>
            </a:r>
            <a:endParaRPr lang="ru-RU" altLang="x-none" sz="4200" dirty="0" err="1">
              <a:solidFill>
                <a:srgbClr val="FFFFFF"/>
              </a:solidFill>
              <a:latin typeface="Arial" panose="020B0604020202020204" pitchFamily="34" charset="0"/>
            </a:endParaRPr>
          </a:p>
        </p:txBody>
      </p:sp>
      <p:sp>
        <p:nvSpPr>
          <p:cNvPr id="59395" name="Text Box 2867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Програмування </a:t>
            </a:r>
            <a:r>
              <a:rPr lang="ru-RU" altLang="x-none" sz="3200" dirty="0" err="1">
                <a:solidFill>
                  <a:srgbClr val="000000"/>
                </a:solidFill>
                <a:latin typeface="Arial" panose="020B0604020202020204" pitchFamily="34" charset="0"/>
              </a:rPr>
              <a:t>- це процес розроблення та підтримки програмного забезпечення.</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У вузькому сенсі програмуванням називають процес написання програми конкретною мовою програмування (етап кодування).</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42" name="Text Box 296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Етапи розробки ПЗ</a:t>
            </a:r>
            <a:endParaRPr lang="ru-RU" altLang="x-none" sz="4200" dirty="0" err="1">
              <a:solidFill>
                <a:srgbClr val="FFFFFF"/>
              </a:solidFill>
              <a:latin typeface="Arial" panose="020B0604020202020204" pitchFamily="34" charset="0"/>
            </a:endParaRPr>
          </a:p>
        </p:txBody>
      </p:sp>
      <p:sp>
        <p:nvSpPr>
          <p:cNvPr id="61443" name="Text Box 29697"/>
          <p:cNvSpPr txBox="1"/>
          <p:nvPr/>
        </p:nvSpPr>
        <p:spPr>
          <a:xfrm>
            <a:off x="468313" y="1430338"/>
            <a:ext cx="8067675" cy="4419600"/>
          </a:xfrm>
          <a:prstGeom prst="rect">
            <a:avLst/>
          </a:prstGeom>
          <a:noFill/>
          <a:ln w="9525">
            <a:noFill/>
          </a:ln>
        </p:spPr>
        <p:txBody>
          <a:bodyPr wrap="square" lIns="91440" tIns="45720" rIns="91440" bIns="45720" anchor="t" anchorCtr="0"/>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Аналіз задачі</a:t>
            </a:r>
            <a:r>
              <a:rPr lang="ru-RU" altLang="x-none" sz="2000" dirty="0" err="1">
                <a:solidFill>
                  <a:srgbClr val="000000"/>
                </a:solidFill>
                <a:latin typeface="Arial" panose="020B0604020202020204" pitchFamily="34" charset="0"/>
              </a:rPr>
              <a:t> - етап формалізації задачі та визначення методів її вирішення</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Проектування </a:t>
            </a:r>
            <a:r>
              <a:rPr lang="ru-RU" altLang="x-none" sz="2000" dirty="0" err="1">
                <a:solidFill>
                  <a:srgbClr val="000000"/>
                </a:solidFill>
                <a:latin typeface="Arial" panose="020B0604020202020204" pitchFamily="34" charset="0"/>
              </a:rPr>
              <a:t>- етап розроблення структури системи, визначення способів взаємодії компонентів, вибору структур для зберігання даних, вибір алгоритму тощо</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Кодування </a:t>
            </a:r>
            <a:r>
              <a:rPr lang="ru-RU" altLang="x-none" sz="2000" dirty="0" err="1">
                <a:solidFill>
                  <a:srgbClr val="000000"/>
                </a:solidFill>
                <a:latin typeface="Arial" panose="020B0604020202020204" pitchFamily="34" charset="0"/>
              </a:rPr>
              <a:t>- етап написання програмного коду компонентів системи</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Тестування </a:t>
            </a:r>
            <a:r>
              <a:rPr lang="ru-RU" altLang="x-none" sz="2000" dirty="0" err="1">
                <a:solidFill>
                  <a:srgbClr val="000000"/>
                </a:solidFill>
                <a:latin typeface="Arial" panose="020B0604020202020204" pitchFamily="34" charset="0"/>
              </a:rPr>
              <a:t>- етап дослідження та випробування програмного продукту</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Документування </a:t>
            </a:r>
            <a:r>
              <a:rPr lang="ru-RU" altLang="x-none" sz="2000" dirty="0" err="1">
                <a:solidFill>
                  <a:srgbClr val="000000"/>
                </a:solidFill>
                <a:latin typeface="Arial" panose="020B0604020202020204" pitchFamily="34" charset="0"/>
              </a:rPr>
              <a:t>- етап складання посібників і документації до програмного продукту</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Супровід </a:t>
            </a:r>
            <a:r>
              <a:rPr lang="ru-RU" altLang="x-none" sz="2000" dirty="0" err="1">
                <a:solidFill>
                  <a:srgbClr val="000000"/>
                </a:solidFill>
                <a:latin typeface="Arial" panose="020B0604020202020204" pitchFamily="34" charset="0"/>
              </a:rPr>
              <a:t>- етап поліпшення, оптимізації ПЗ після передачі в експлуатацію</a:t>
            </a:r>
            <a:endParaRPr lang="ru-RU" altLang="x-none" sz="2000" dirty="0" err="1">
              <a:solidFill>
                <a:srgbClr val="000000"/>
              </a:solidFill>
              <a:latin typeface="Arial" panose="020B0604020202020204" pitchFamily="34" charset="0"/>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3490" name="Text Box 307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програма?</a:t>
            </a:r>
            <a:endParaRPr lang="ru-RU" altLang="x-none" sz="4200" dirty="0" err="1">
              <a:solidFill>
                <a:srgbClr val="FFFFFF"/>
              </a:solidFill>
              <a:latin typeface="Arial" panose="020B0604020202020204" pitchFamily="34" charset="0"/>
            </a:endParaRPr>
          </a:p>
        </p:txBody>
      </p:sp>
      <p:sp>
        <p:nvSpPr>
          <p:cNvPr id="63491" name="Text Box 3072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Програма </a:t>
            </a:r>
            <a:r>
              <a:rPr lang="ru-RU" altLang="x-none" sz="3200" dirty="0" err="1">
                <a:solidFill>
                  <a:srgbClr val="000000"/>
                </a:solidFill>
                <a:latin typeface="Arial" panose="020B0604020202020204" pitchFamily="34" charset="0"/>
              </a:rPr>
              <a:t>- представлена в об'єктивній формі сукупність даних і команд, призначених для виконання ЕОМ з метою отримання певного результату.</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Дані </a:t>
            </a:r>
            <a:r>
              <a:rPr lang="ru-RU" altLang="x-none" sz="3200" dirty="0" err="1">
                <a:solidFill>
                  <a:srgbClr val="000000"/>
                </a:solidFill>
                <a:latin typeface="Arial" panose="020B0604020202020204" pitchFamily="34" charset="0"/>
              </a:rPr>
              <a:t>- це інформація, яку обробляє програма.</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5538" name="Text Box 317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алгоритм?</a:t>
            </a:r>
            <a:endParaRPr lang="ru-RU" altLang="x-none" sz="4200" dirty="0" err="1">
              <a:solidFill>
                <a:srgbClr val="FFFFFF"/>
              </a:solidFill>
              <a:latin typeface="Arial" panose="020B0604020202020204" pitchFamily="34" charset="0"/>
            </a:endParaRPr>
          </a:p>
        </p:txBody>
      </p:sp>
      <p:sp>
        <p:nvSpPr>
          <p:cNvPr id="65539" name="Text Box 31745"/>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Алгоритм </a:t>
            </a:r>
            <a:r>
              <a:rPr lang="ru-RU" altLang="x-none" sz="3200" dirty="0" err="1">
                <a:solidFill>
                  <a:srgbClr val="000000"/>
                </a:solidFill>
                <a:latin typeface="Arial" panose="020B0604020202020204" pitchFamily="34" charset="0"/>
              </a:rPr>
              <a:t>- це точний набір інструкцій, що описує порядок дій виконавця для досягнення мети - розв'язання задачі.</a:t>
            </a:r>
            <a:endParaRPr lang="ru-RU" altLang="x-none" sz="3200" dirty="0" err="1">
              <a:solidFill>
                <a:srgbClr val="000000"/>
              </a:solidFill>
              <a:latin typeface="Arial" panose="020B0604020202020204" pitchFamily="34" charset="0"/>
            </a:endParaRPr>
          </a:p>
        </p:txBody>
      </p:sp>
      <p:pic>
        <p:nvPicPr>
          <p:cNvPr id="65540" name="Picture 31746"/>
          <p:cNvPicPr>
            <a:picLocks noChangeAspect="1"/>
          </p:cNvPicPr>
          <p:nvPr/>
        </p:nvPicPr>
        <p:blipFill>
          <a:blip r:embed="rId1"/>
          <a:stretch>
            <a:fillRect/>
          </a:stretch>
        </p:blipFill>
        <p:spPr>
          <a:xfrm>
            <a:off x="723900" y="3933825"/>
            <a:ext cx="7664450" cy="1833563"/>
          </a:xfrm>
          <a:prstGeom prst="rect">
            <a:avLst/>
          </a:prstGeom>
          <a:noFill/>
          <a:ln w="9525">
            <a:noFill/>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Приклади алгоритм</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в у житт</a:t>
            </a:r>
            <a:r>
              <a:rPr lang="en-US" altLang="x-none" sz="4200" dirty="0" err="1">
                <a:solidFill>
                  <a:srgbClr val="FFFFFF"/>
                </a:solidFill>
                <a:latin typeface="Arial" panose="020B0604020202020204" pitchFamily="34" charset="0"/>
              </a:rPr>
              <a:t>i</a:t>
            </a:r>
            <a:endParaRPr lang="en-US" altLang="x-none" sz="4200" dirty="0" err="1">
              <a:solidFill>
                <a:srgbClr val="FFFFFF"/>
              </a:solidFill>
              <a:latin typeface="Arial" panose="020B0604020202020204" pitchFamily="34" charset="0"/>
            </a:endParaRPr>
          </a:p>
        </p:txBody>
      </p:sp>
      <p:sp>
        <p:nvSpPr>
          <p:cNvPr id="69635" name="Text Box 3379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1. </a:t>
            </a:r>
            <a:r>
              <a:rPr lang="ru-RU" altLang="x-none" sz="2200" b="1" dirty="0" err="1">
                <a:solidFill>
                  <a:srgbClr val="000000"/>
                </a:solidFill>
                <a:latin typeface="Arial" panose="020B0604020202020204" pitchFamily="34" charset="0"/>
              </a:rPr>
              <a:t>Приготування їжі за рецептом:</a:t>
            </a:r>
            <a:endParaRPr lang="ru-RU" altLang="x-none" sz="2200"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dirty="0" err="1">
                <a:solidFill>
                  <a:srgbClr val="000000"/>
                </a:solidFill>
                <a:latin typeface="Arial" panose="020B0604020202020204" pitchFamily="34" charset="0"/>
              </a:rPr>
              <a:t>Коли ви готуєте страву, ви дотримуєтеся певного алгоритму: спочатку збираєте інгредієнти, потім виконуєте кроки в певному порядку, наприклад, нарізаєте овочі, обсмажуєте їх, додаєте спеції та варите. Кожен крок залежить від попереднього, і дотримання послідовності призводить до кінцевого результату — готової страви.</a:t>
            </a:r>
            <a:endParaRPr lang="ru-RU" altLang="x-none" sz="2200"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2. Прибирання квартири</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3. Складання списку покупок</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4. Розподіл часу на заняття</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5. Упаковка валізи для поїздки</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x-none" sz="2200" b="1" dirty="0" err="1">
              <a:solidFill>
                <a:srgbClr val="000000"/>
              </a:solidFill>
              <a:latin typeface="Arial" panose="020B0604020202020204" pitchFamily="3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7586" name="Text Box 327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Властивості алгоритму</a:t>
            </a:r>
            <a:endParaRPr lang="ru-RU" altLang="x-none" sz="4200" dirty="0" err="1">
              <a:solidFill>
                <a:srgbClr val="FFFFFF"/>
              </a:solidFill>
              <a:latin typeface="Arial" panose="020B0604020202020204" pitchFamily="34" charset="0"/>
            </a:endParaRPr>
          </a:p>
        </p:txBody>
      </p:sp>
      <p:sp>
        <p:nvSpPr>
          <p:cNvPr id="67587" name="Text Box 32769"/>
          <p:cNvSpPr txBox="1"/>
          <p:nvPr/>
        </p:nvSpPr>
        <p:spPr>
          <a:xfrm>
            <a:off x="468313" y="1457325"/>
            <a:ext cx="8207375" cy="4419600"/>
          </a:xfrm>
          <a:prstGeom prst="rect">
            <a:avLst/>
          </a:prstGeom>
          <a:noFill/>
          <a:ln w="9525">
            <a:noFill/>
          </a:ln>
        </p:spPr>
        <p:txBody>
          <a:bodyPr wrap="square" lIns="91440" tIns="45720" rIns="91440" bIns="45720" anchor="t" anchorCtr="0"/>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Зрозумілість </a:t>
            </a:r>
            <a:r>
              <a:rPr lang="ru-RU" altLang="x-none" sz="2100" dirty="0" err="1">
                <a:solidFill>
                  <a:srgbClr val="000000"/>
                </a:solidFill>
                <a:latin typeface="Arial" panose="020B0604020202020204" pitchFamily="34" charset="0"/>
              </a:rPr>
              <a:t>- алгоритм має містити тільки ті інструкції, які доступні та зрозумілі виконавцю</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Визначеність </a:t>
            </a:r>
            <a:r>
              <a:rPr lang="ru-RU" altLang="x-none" sz="2100" dirty="0" err="1">
                <a:solidFill>
                  <a:srgbClr val="000000"/>
                </a:solidFill>
                <a:latin typeface="Arial" panose="020B0604020202020204" pitchFamily="34" charset="0"/>
              </a:rPr>
              <a:t>- у будь-який момент часу наступний крок роботи однозначно визначається станом системи</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Зак</a:t>
            </a:r>
            <a:r>
              <a:rPr lang="en-US" altLang="x-none" sz="2100" b="1" dirty="0" err="1">
                <a:solidFill>
                  <a:srgbClr val="000000"/>
                </a:solidFill>
                <a:latin typeface="Arial" panose="020B0604020202020204" pitchFamily="34" charset="0"/>
              </a:rPr>
              <a:t>i</a:t>
            </a:r>
            <a:r>
              <a:rPr lang="ru-RU" altLang="x-none" sz="2100" b="1" dirty="0" err="1">
                <a:solidFill>
                  <a:srgbClr val="000000"/>
                </a:solidFill>
                <a:latin typeface="Arial" panose="020B0604020202020204" pitchFamily="34" charset="0"/>
              </a:rPr>
              <a:t>нчен</a:t>
            </a:r>
            <a:r>
              <a:rPr lang="en-US" altLang="ru-RU" sz="2100" b="1" dirty="0" err="1">
                <a:solidFill>
                  <a:srgbClr val="000000"/>
                </a:solidFill>
                <a:latin typeface="Arial" panose="020B0604020202020204" pitchFamily="34" charset="0"/>
              </a:rPr>
              <a:t>i</a:t>
            </a:r>
            <a:r>
              <a:rPr lang="ru-RU" altLang="ru-RU" sz="2100" b="1" dirty="0" err="1">
                <a:solidFill>
                  <a:srgbClr val="000000"/>
                </a:solidFill>
                <a:latin typeface="Arial" panose="020B0604020202020204" pitchFamily="34" charset="0"/>
              </a:rPr>
              <a:t>сть </a:t>
            </a:r>
            <a:r>
              <a:rPr lang="ru-RU" altLang="x-none" sz="2100" dirty="0" err="1">
                <a:solidFill>
                  <a:srgbClr val="000000"/>
                </a:solidFill>
                <a:latin typeface="Arial" panose="020B0604020202020204" pitchFamily="34" charset="0"/>
              </a:rPr>
              <a:t>- алгоритм має складатися з кінцевої послідовності кроків</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Результативність </a:t>
            </a:r>
            <a:r>
              <a:rPr lang="ru-RU" altLang="x-none" sz="2100" dirty="0" err="1">
                <a:solidFill>
                  <a:srgbClr val="000000"/>
                </a:solidFill>
                <a:latin typeface="Arial" panose="020B0604020202020204" pitchFamily="34" charset="0"/>
              </a:rPr>
              <a:t>- алгоритм має завершитися з певним результатом - розв'язанням поставленого завдання</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Масовість </a:t>
            </a:r>
            <a:r>
              <a:rPr lang="ru-RU" altLang="x-none" sz="2100" dirty="0" err="1">
                <a:solidFill>
                  <a:srgbClr val="000000"/>
                </a:solidFill>
                <a:latin typeface="Arial" panose="020B0604020202020204" pitchFamily="34" charset="0"/>
              </a:rPr>
              <a:t>- алгоритм може застосовуватися до р</a:t>
            </a:r>
            <a:r>
              <a:rPr lang="en-US" altLang="x-none" sz="2100" dirty="0" err="1">
                <a:solidFill>
                  <a:srgbClr val="000000"/>
                </a:solidFill>
                <a:latin typeface="Arial" panose="020B0604020202020204" pitchFamily="34" charset="0"/>
              </a:rPr>
              <a:t>i</a:t>
            </a:r>
            <a:r>
              <a:rPr lang="ru-RU" altLang="x-none" sz="2100" dirty="0" err="1">
                <a:solidFill>
                  <a:srgbClr val="000000"/>
                </a:solidFill>
                <a:latin typeface="Arial" panose="020B0604020202020204" pitchFamily="34" charset="0"/>
              </a:rPr>
              <a:t>зних набор</a:t>
            </a:r>
            <a:r>
              <a:rPr lang="en-US" altLang="x-none" sz="2100" dirty="0" err="1">
                <a:solidFill>
                  <a:srgbClr val="000000"/>
                </a:solidFill>
                <a:latin typeface="Arial" panose="020B0604020202020204" pitchFamily="34" charset="0"/>
              </a:rPr>
              <a:t>i</a:t>
            </a:r>
            <a:r>
              <a:rPr lang="ru-RU" altLang="x-none" sz="2100" dirty="0" err="1">
                <a:solidFill>
                  <a:srgbClr val="000000"/>
                </a:solidFill>
                <a:latin typeface="Arial" panose="020B0604020202020204" pitchFamily="34" charset="0"/>
              </a:rPr>
              <a:t>в вхідних даних</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Ефективність </a:t>
            </a:r>
            <a:r>
              <a:rPr lang="ru-RU" altLang="x-none" sz="2100" dirty="0" err="1">
                <a:solidFill>
                  <a:srgbClr val="000000"/>
                </a:solidFill>
                <a:latin typeface="Arial" panose="020B0604020202020204" pitchFamily="34" charset="0"/>
              </a:rPr>
              <a:t>- алгоритм має мінімально витрачати ресурси</a:t>
            </a:r>
            <a:endParaRPr lang="ru-RU" altLang="x-none" sz="2100" dirty="0" err="1">
              <a:solidFill>
                <a:srgbClr val="000000"/>
              </a:solidFill>
              <a:latin typeface="Arial" panose="020B0604020202020204" pitchFamily="34"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4"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Способи запису алгоритмів</a:t>
            </a:r>
            <a:endParaRPr lang="ru-RU" altLang="x-none" sz="4200" dirty="0" err="1">
              <a:solidFill>
                <a:srgbClr val="FFFFFF"/>
              </a:solidFill>
              <a:latin typeface="Arial" panose="020B0604020202020204" pitchFamily="34" charset="0"/>
            </a:endParaRPr>
          </a:p>
        </p:txBody>
      </p:sp>
      <p:sp>
        <p:nvSpPr>
          <p:cNvPr id="69635" name="Text Box 33793"/>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dirty="0" err="1">
                <a:solidFill>
                  <a:srgbClr val="000000"/>
                </a:solidFill>
                <a:latin typeface="Arial" panose="020B0604020202020204" pitchFamily="34" charset="0"/>
              </a:rPr>
              <a:t>Словесна або </a:t>
            </a:r>
            <a:r>
              <a:rPr lang="ru-RU" altLang="x-none" sz="3500" b="1" dirty="0" err="1">
                <a:solidFill>
                  <a:srgbClr val="000000"/>
                </a:solidFill>
                <a:latin typeface="Arial" panose="020B0604020202020204" pitchFamily="34" charset="0"/>
              </a:rPr>
              <a:t>вербальна форма</a:t>
            </a:r>
            <a:endParaRPr lang="ru-RU" altLang="x-none" sz="35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b="1" dirty="0" err="1">
                <a:solidFill>
                  <a:srgbClr val="000000"/>
                </a:solidFill>
                <a:latin typeface="Arial" panose="020B0604020202020204" pitchFamily="34" charset="0"/>
              </a:rPr>
              <a:t>Псевдокод</a:t>
            </a:r>
            <a:endParaRPr lang="ru-RU" altLang="x-none" sz="35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b="1" dirty="0" err="1">
                <a:solidFill>
                  <a:srgbClr val="000000"/>
                </a:solidFill>
                <a:latin typeface="Arial" panose="020B0604020202020204" pitchFamily="34" charset="0"/>
              </a:rPr>
              <a:t>Блок-схема</a:t>
            </a:r>
            <a:r>
              <a:rPr lang="ru-RU" altLang="x-none" sz="3500" dirty="0" err="1">
                <a:solidFill>
                  <a:srgbClr val="000000"/>
                </a:solidFill>
                <a:latin typeface="Arial" panose="020B0604020202020204" pitchFamily="34" charset="0"/>
              </a:rPr>
              <a:t> - схематичний запис алгоритму у вигляді послідовності блоків і сполучних ліній, що їх зв'язують </a:t>
            </a:r>
            <a:endParaRPr lang="ru-RU" altLang="x-none" sz="3500" dirty="0" err="1">
              <a:solidFill>
                <a:srgbClr val="000000"/>
              </a:solidFill>
              <a:latin typeface="Arial" panose="020B0604020202020204"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4" name="Text Box 61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4200" dirty="0" err="1">
                <a:solidFill>
                  <a:srgbClr val="FFFFFF"/>
                </a:solidFill>
                <a:latin typeface="Arial" panose="020B0604020202020204" pitchFamily="34" charset="0"/>
              </a:rPr>
              <a:t>Комун</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кац</a:t>
            </a:r>
            <a:r>
              <a:rPr lang="en-US" altLang="ru-RU"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я</a:t>
            </a:r>
            <a:r>
              <a:rPr lang="en-US" altLang="ru-RU" sz="4200" dirty="0" err="1">
                <a:solidFill>
                  <a:srgbClr val="FFFFFF"/>
                </a:solidFill>
                <a:latin typeface="Arial" panose="020B0604020202020204" pitchFamily="34" charset="0"/>
              </a:rPr>
              <a:t> 24 / 7</a:t>
            </a:r>
            <a:endParaRPr lang="en-US" altLang="ru-RU" sz="4200" dirty="0" err="1">
              <a:solidFill>
                <a:srgbClr val="FFFFFF"/>
              </a:solidFill>
              <a:latin typeface="Arial" panose="020B0604020202020204" pitchFamily="34" charset="0"/>
            </a:endParaRPr>
          </a:p>
        </p:txBody>
      </p:sp>
      <p:sp>
        <p:nvSpPr>
          <p:cNvPr id="8195" name="Text Box 6145"/>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Ваша телеграм-група</a:t>
            </a:r>
            <a:endParaRPr lang="en-US" altLang="ru-RU" sz="3200" b="1" dirty="0" err="1">
              <a:solidFill>
                <a:srgbClr val="0070C0"/>
              </a:solidFill>
              <a:latin typeface="Arial" panose="020B0604020202020204" pitchFamily="34" charset="0"/>
            </a:endParaRPr>
          </a:p>
        </p:txBody>
      </p:sp>
      <p:pic>
        <p:nvPicPr>
          <p:cNvPr id="8196" name="Picture 6146"/>
          <p:cNvPicPr>
            <a:picLocks noChangeAspect="1"/>
          </p:cNvPicPr>
          <p:nvPr/>
        </p:nvPicPr>
        <p:blipFill>
          <a:blip r:embed="rId1"/>
          <a:stretch>
            <a:fillRect/>
          </a:stretch>
        </p:blipFill>
        <p:spPr>
          <a:xfrm>
            <a:off x="323850" y="2178050"/>
            <a:ext cx="8496300" cy="4779963"/>
          </a:xfrm>
          <a:prstGeom prst="rect">
            <a:avLst/>
          </a:prstGeom>
          <a:noFill/>
          <a:ln w="9525">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682" name="Text Box 34816"/>
          <p:cNvSpPr txBox="1"/>
          <p:nvPr/>
        </p:nvSpPr>
        <p:spPr>
          <a:xfrm>
            <a:off x="195263" y="228600"/>
            <a:ext cx="833755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вербального алгоритму</a:t>
            </a:r>
            <a:endParaRPr lang="ru-RU" altLang="x-none" sz="4200" dirty="0" err="1">
              <a:solidFill>
                <a:srgbClr val="FFFFFF"/>
              </a:solidFill>
              <a:latin typeface="Arial" panose="020B0604020202020204" pitchFamily="34" charset="0"/>
            </a:endParaRPr>
          </a:p>
        </p:txBody>
      </p:sp>
      <p:sp>
        <p:nvSpPr>
          <p:cNvPr id="71683" name="Rectangles 3481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1057275" y="1448435"/>
            <a:ext cx="6896100" cy="529780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3730" name="Text Box 358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Завдання на алгоритми</a:t>
            </a:r>
            <a:endParaRPr lang="ru-RU" altLang="x-none" sz="4200" dirty="0" err="1">
              <a:solidFill>
                <a:srgbClr val="FFFFFF"/>
              </a:solidFill>
              <a:latin typeface="Arial" panose="020B0604020202020204" pitchFamily="34" charset="0"/>
            </a:endParaRPr>
          </a:p>
        </p:txBody>
      </p:sp>
      <p:sp>
        <p:nvSpPr>
          <p:cNvPr id="73731" name="Text Box 35841"/>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приготування шаурми</a:t>
            </a:r>
            <a:endParaRPr lang="ru-RU"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телефонної розмови</a:t>
            </a:r>
            <a:endParaRPr lang="ru-RU"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отримання відмінної оцінки на іспиті з С++</a:t>
            </a:r>
            <a:endParaRPr lang="ru-RU"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лікування застуди</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Text Box 34816"/>
          <p:cNvSpPr txBox="1"/>
          <p:nvPr/>
        </p:nvSpPr>
        <p:spPr>
          <a:xfrm>
            <a:off x="195263" y="228600"/>
            <a:ext cx="833755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псевдокоду</a:t>
            </a:r>
            <a:endParaRPr lang="ru-RU" altLang="x-none" sz="4200" dirty="0" err="1">
              <a:solidFill>
                <a:srgbClr val="FFFFFF"/>
              </a:solidFill>
              <a:latin typeface="Arial" panose="020B0604020202020204" pitchFamily="34" charset="0"/>
            </a:endParaRPr>
          </a:p>
        </p:txBody>
      </p:sp>
      <p:sp>
        <p:nvSpPr>
          <p:cNvPr id="71683" name="Rectangles 3481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2" name="Text Box 1"/>
          <p:cNvSpPr txBox="1"/>
          <p:nvPr/>
        </p:nvSpPr>
        <p:spPr>
          <a:xfrm>
            <a:off x="566420" y="1478915"/>
            <a:ext cx="7955280" cy="4875530"/>
          </a:xfrm>
          <a:prstGeom prst="rect">
            <a:avLst/>
          </a:prstGeom>
          <a:noFill/>
        </p:spPr>
        <p:txBody>
          <a:bodyPr wrap="square" rtlCol="0" anchor="t">
            <a:noAutofit/>
          </a:bodyPr>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ПСЕВДОКОД Приготування чаю</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Створити змінні: чайник, чашка, чай, вода, цукор</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Наповнити_чайник_водою()</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Увімкнути_чайник()</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if not чайник.закипів():</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Чекати() # чекаємо, поки закипить</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У_чашку_покласти_чай()</a:t>
            </a:r>
            <a:endParaRPr lang="ru-RU" altLang="x-none" sz="1800" b="1" dirty="0" err="1">
              <a:solidFill>
                <a:srgbClr val="000000"/>
              </a:solidFill>
              <a:sym typeface="+mn-ea"/>
            </a:endParaRPr>
          </a:p>
          <a:p>
            <a:pPr indent="457200"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Залити_кип'ятком()</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Накрити()</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ПОКИ час_настоювання &lt; 5:</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Чекати(1хв)</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час_настоювання += 1  # збільшити час настоювання</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x-none" sz="1800" b="1" dirty="0" err="1">
              <a:solidFill>
                <a:srgbClr val="000000"/>
              </a:solidFill>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7826" name="Text Box 3788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Початок і кінець алгоритму</a:t>
            </a:r>
            <a:endParaRPr lang="ru-RU" altLang="x-none" sz="4200" dirty="0" err="1">
              <a:solidFill>
                <a:srgbClr val="FFFFFF"/>
              </a:solidFill>
              <a:latin typeface="Arial" panose="020B0604020202020204" pitchFamily="34" charset="0"/>
            </a:endParaRPr>
          </a:p>
        </p:txBody>
      </p:sp>
      <p:sp>
        <p:nvSpPr>
          <p:cNvPr id="77827" name="Text Box 37889"/>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Елемент відображає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вхід у програму і</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вихід із неї</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(найчастіше застосування - початок і кінець програми). Усередині фігури записується відповідна дія.</a:t>
            </a:r>
            <a:endParaRPr lang="ru-RU" altLang="x-none" sz="3200" dirty="0" err="1">
              <a:solidFill>
                <a:srgbClr val="000000"/>
              </a:solidFill>
              <a:latin typeface="Arial" panose="020B0604020202020204" pitchFamily="34" charset="0"/>
            </a:endParaRPr>
          </a:p>
        </p:txBody>
      </p:sp>
      <p:pic>
        <p:nvPicPr>
          <p:cNvPr id="77828" name="Picture 37890"/>
          <p:cNvPicPr>
            <a:picLocks noChangeAspect="1"/>
          </p:cNvPicPr>
          <p:nvPr/>
        </p:nvPicPr>
        <p:blipFill>
          <a:blip r:embed="rId1"/>
          <a:stretch>
            <a:fillRect/>
          </a:stretch>
        </p:blipFill>
        <p:spPr>
          <a:xfrm>
            <a:off x="5580063" y="1700213"/>
            <a:ext cx="2573337" cy="1196975"/>
          </a:xfrm>
          <a:prstGeom prst="rect">
            <a:avLst/>
          </a:prstGeom>
          <a:noFill/>
          <a:ln w="9525">
            <a:noFill/>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9874" name="Text Box 389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Блок дії</a:t>
            </a:r>
            <a:endParaRPr lang="ru-RU" altLang="x-none" sz="4200" dirty="0" err="1">
              <a:solidFill>
                <a:srgbClr val="FFFFFF"/>
              </a:solidFill>
              <a:latin typeface="Arial" panose="020B0604020202020204" pitchFamily="34" charset="0"/>
            </a:endParaRPr>
          </a:p>
        </p:txBody>
      </p:sp>
      <p:sp>
        <p:nvSpPr>
          <p:cNvPr id="79875" name="Text Box 3891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Виконання однієї або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декількох операцій,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обробка даних будь-якого виду (зміна значення даних, форми подання, розташування). Усередині фігури записують безпосередньо самі операції, наприклад, операцію присвоювання:</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a = 10 * b + c;</a:t>
            </a:r>
            <a:endParaRPr lang="ru-RU" altLang="x-none" sz="3200" dirty="0" err="1">
              <a:solidFill>
                <a:srgbClr val="000000"/>
              </a:solidFill>
              <a:latin typeface="Arial" panose="020B0604020202020204" pitchFamily="34" charset="0"/>
            </a:endParaRPr>
          </a:p>
        </p:txBody>
      </p:sp>
      <p:pic>
        <p:nvPicPr>
          <p:cNvPr id="79876" name="Picture 38914"/>
          <p:cNvPicPr>
            <a:picLocks noChangeAspect="1"/>
          </p:cNvPicPr>
          <p:nvPr/>
        </p:nvPicPr>
        <p:blipFill>
          <a:blip r:embed="rId1"/>
          <a:stretch>
            <a:fillRect/>
          </a:stretch>
        </p:blipFill>
        <p:spPr>
          <a:xfrm>
            <a:off x="6516688" y="1700213"/>
            <a:ext cx="1295400" cy="949325"/>
          </a:xfrm>
          <a:prstGeom prst="rect">
            <a:avLst/>
          </a:prstGeom>
          <a:noFill/>
          <a:ln w="9525">
            <a:no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22" name="Text Box 399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Дані (введення-виведення)</a:t>
            </a:r>
            <a:endParaRPr lang="ru-RU" altLang="x-none" sz="4200" dirty="0" err="1">
              <a:solidFill>
                <a:srgbClr val="FFFFFF"/>
              </a:solidFill>
              <a:latin typeface="Arial" panose="020B0604020202020204" pitchFamily="34" charset="0"/>
            </a:endParaRPr>
          </a:p>
        </p:txBody>
      </p:sp>
      <p:sp>
        <p:nvSpPr>
          <p:cNvPr id="81923" name="Text Box 3993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Перетворення даних у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форму, придатну для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обробки (введення) або відображення результатів обробки (виведення). Цей символ не визначає тип носія даних (для зазначення типу носія даних використовуються специфічні символи).</a:t>
            </a:r>
            <a:endParaRPr lang="ru-RU" altLang="x-none" sz="3200" dirty="0" err="1">
              <a:solidFill>
                <a:srgbClr val="000000"/>
              </a:solidFill>
              <a:latin typeface="Arial" panose="020B0604020202020204" pitchFamily="34" charset="0"/>
            </a:endParaRPr>
          </a:p>
        </p:txBody>
      </p:sp>
      <p:pic>
        <p:nvPicPr>
          <p:cNvPr id="81924" name="Picture 39938"/>
          <p:cNvPicPr>
            <a:picLocks noChangeAspect="1"/>
          </p:cNvPicPr>
          <p:nvPr/>
        </p:nvPicPr>
        <p:blipFill>
          <a:blip r:embed="rId1"/>
          <a:stretch>
            <a:fillRect/>
          </a:stretch>
        </p:blipFill>
        <p:spPr>
          <a:xfrm>
            <a:off x="6732588" y="1806575"/>
            <a:ext cx="1368425" cy="946150"/>
          </a:xfrm>
          <a:prstGeom prst="rect">
            <a:avLst/>
          </a:prstGeom>
          <a:noFill/>
          <a:ln w="9525">
            <a:no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3970" name="Text Box 409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Логічний блок (блок умови)</a:t>
            </a:r>
            <a:endParaRPr lang="ru-RU" altLang="x-none" sz="4200" dirty="0" err="1">
              <a:solidFill>
                <a:srgbClr val="FFFFFF"/>
              </a:solidFill>
              <a:latin typeface="Arial" panose="020B0604020202020204" pitchFamily="34" charset="0"/>
            </a:endParaRPr>
          </a:p>
        </p:txBody>
      </p:sp>
      <p:sp>
        <p:nvSpPr>
          <p:cNvPr id="83971" name="Text Box 4096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Відображає рішення або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функцію перемикального</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типу з одним входом і двома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або більше альтернативними виходами, з яких тільки один може бути обраний після обчислення умов, визначених усередині цього елемента.</a:t>
            </a:r>
            <a:endParaRPr lang="ru-RU" altLang="x-none" sz="3200" dirty="0" err="1">
              <a:solidFill>
                <a:srgbClr val="000000"/>
              </a:solidFill>
              <a:latin typeface="Arial" panose="020B0604020202020204" pitchFamily="34" charset="0"/>
            </a:endParaRPr>
          </a:p>
        </p:txBody>
      </p:sp>
      <p:pic>
        <p:nvPicPr>
          <p:cNvPr id="83972" name="Picture 40962"/>
          <p:cNvPicPr>
            <a:picLocks noChangeAspect="1"/>
          </p:cNvPicPr>
          <p:nvPr/>
        </p:nvPicPr>
        <p:blipFill>
          <a:blip r:embed="rId1"/>
          <a:stretch>
            <a:fillRect/>
          </a:stretch>
        </p:blipFill>
        <p:spPr>
          <a:xfrm>
            <a:off x="6443663" y="1754188"/>
            <a:ext cx="1728787" cy="1266825"/>
          </a:xfrm>
          <a:prstGeom prst="rect">
            <a:avLst/>
          </a:prstGeom>
          <a:noFill/>
          <a:ln w="9525">
            <a:noFill/>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6018" name="Text Box 419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Структура алгоритму</a:t>
            </a:r>
            <a:endParaRPr lang="en-US" altLang="ru-RU" sz="4200" dirty="0" err="1">
              <a:solidFill>
                <a:srgbClr val="FFFFFF"/>
              </a:solidFill>
              <a:latin typeface="Arial" panose="020B0604020202020204" pitchFamily="34" charset="0"/>
            </a:endParaRPr>
          </a:p>
        </p:txBody>
      </p:sp>
      <p:sp>
        <p:nvSpPr>
          <p:cNvPr id="86019" name="Text Box 41985"/>
          <p:cNvSpPr txBox="1"/>
          <p:nvPr/>
        </p:nvSpPr>
        <p:spPr>
          <a:xfrm>
            <a:off x="566103" y="1448118"/>
            <a:ext cx="8137525"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Лінійна </a:t>
            </a:r>
            <a:r>
              <a:rPr lang="ru-RU" altLang="x-none" sz="3000" dirty="0" err="1">
                <a:solidFill>
                  <a:srgbClr val="000000"/>
                </a:solidFill>
                <a:latin typeface="Arial" panose="020B0604020202020204" pitchFamily="34" charset="0"/>
              </a:rPr>
              <a:t>- інструкції виконуються послідовно одна за одною</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Розгалужена </a:t>
            </a:r>
            <a:r>
              <a:rPr lang="ru-RU" altLang="x-none" sz="3000" dirty="0" err="1">
                <a:solidFill>
                  <a:srgbClr val="000000"/>
                </a:solidFill>
                <a:latin typeface="Arial" panose="020B0604020202020204" pitchFamily="34" charset="0"/>
              </a:rPr>
              <a:t>- алгоритм, що містить умову, у результаті перевірки якої може відбутися поділ на кілька гілок алгоритму</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Циклічна </a:t>
            </a:r>
            <a:r>
              <a:rPr lang="ru-RU" altLang="x-none" sz="3000" dirty="0" err="1">
                <a:solidFill>
                  <a:srgbClr val="000000"/>
                </a:solidFill>
                <a:latin typeface="Arial" panose="020B0604020202020204" pitchFamily="34" charset="0"/>
              </a:rPr>
              <a:t>- алгоритм, який передбачає багаторазове повторення одних і тих самих інструкцій</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uk-UA" altLang="ru-RU" sz="3000" b="1" dirty="0" err="1">
                <a:solidFill>
                  <a:srgbClr val="000000"/>
                </a:solidFill>
                <a:latin typeface="Arial" panose="020B0604020202020204" pitchFamily="34" charset="0"/>
              </a:rPr>
              <a:t>Змішана</a:t>
            </a:r>
            <a:endParaRPr lang="uk-UA" altLang="ru-RU" sz="3000" b="1" dirty="0" err="1">
              <a:solidFill>
                <a:srgbClr val="000000"/>
              </a:solidFill>
              <a:latin typeface="Arial" panose="020B0604020202020204" pitchFamily="34"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8066"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Лінійна структура</a:t>
            </a:r>
            <a:endParaRPr lang="ru-RU" altLang="x-none" sz="4200" dirty="0" err="1">
              <a:solidFill>
                <a:srgbClr val="FFFFFF"/>
              </a:solidFill>
              <a:latin typeface="Arial" panose="020B0604020202020204" pitchFamily="34" charset="0"/>
            </a:endParaRPr>
          </a:p>
        </p:txBody>
      </p:sp>
      <p:pic>
        <p:nvPicPr>
          <p:cNvPr id="88067" name="Picture 43009"/>
          <p:cNvPicPr>
            <a:picLocks noChangeAspect="1"/>
          </p:cNvPicPr>
          <p:nvPr/>
        </p:nvPicPr>
        <p:blipFill>
          <a:blip r:embed="rId1"/>
          <a:stretch>
            <a:fillRect/>
          </a:stretch>
        </p:blipFill>
        <p:spPr>
          <a:xfrm>
            <a:off x="971550" y="1284288"/>
            <a:ext cx="6934200" cy="5562600"/>
          </a:xfrm>
          <a:prstGeom prst="rect">
            <a:avLst/>
          </a:prstGeom>
          <a:noFill/>
          <a:ln w="9525">
            <a:noFill/>
          </a:ln>
        </p:spPr>
      </p:pic>
      <p:pic>
        <p:nvPicPr>
          <p:cNvPr id="88068" name="Picture 43010"/>
          <p:cNvPicPr>
            <a:picLocks noChangeAspect="1"/>
          </p:cNvPicPr>
          <p:nvPr/>
        </p:nvPicPr>
        <p:blipFill>
          <a:blip r:embed="rId2"/>
          <a:stretch>
            <a:fillRect/>
          </a:stretch>
        </p:blipFill>
        <p:spPr>
          <a:xfrm>
            <a:off x="1547813" y="2998788"/>
            <a:ext cx="3024187" cy="3884612"/>
          </a:xfrm>
          <a:prstGeom prst="rect">
            <a:avLst/>
          </a:prstGeom>
          <a:noFill/>
          <a:ln w="9525">
            <a:no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0114" name="Text Box 440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лінійного алгоритму</a:t>
            </a:r>
            <a:endParaRPr lang="ru-RU" altLang="x-none" sz="4200" dirty="0" err="1">
              <a:solidFill>
                <a:srgbClr val="FFFFFF"/>
              </a:solidFill>
              <a:latin typeface="Arial" panose="020B0604020202020204" pitchFamily="34" charset="0"/>
            </a:endParaRPr>
          </a:p>
        </p:txBody>
      </p:sp>
      <p:sp>
        <p:nvSpPr>
          <p:cNvPr id="90115" name="Rectangles 44033"/>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90116" name="Picture 44034"/>
          <p:cNvPicPr>
            <a:picLocks noChangeAspect="1"/>
          </p:cNvPicPr>
          <p:nvPr/>
        </p:nvPicPr>
        <p:blipFill>
          <a:blip r:embed="rId1"/>
          <a:stretch>
            <a:fillRect/>
          </a:stretch>
        </p:blipFill>
        <p:spPr>
          <a:xfrm>
            <a:off x="-36512" y="1484313"/>
            <a:ext cx="9369425" cy="5184775"/>
          </a:xfrm>
          <a:prstGeom prst="rect">
            <a:avLst/>
          </a:prstGeom>
          <a:noFill/>
          <a:ln w="9525">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План презентації</a:t>
            </a:r>
            <a:endParaRPr lang="ru-RU" altLang="x-none" sz="4200" dirty="0" err="1">
              <a:solidFill>
                <a:srgbClr val="FFFFFF"/>
              </a:solidFill>
              <a:latin typeface="Arial" panose="020B0604020202020204" pitchFamily="34" charset="0"/>
            </a:endParaRPr>
          </a:p>
        </p:txBody>
      </p:sp>
      <p:sp>
        <p:nvSpPr>
          <p:cNvPr id="10243" name="Text Box 7170"/>
          <p:cNvSpPr txBox="1"/>
          <p:nvPr/>
        </p:nvSpPr>
        <p:spPr>
          <a:xfrm>
            <a:off x="611188" y="1412875"/>
            <a:ext cx="8208962"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Програма курсу ПП</a:t>
            </a:r>
            <a:r>
              <a:rPr lang="uk-UA" altLang="ru-RU" sz="2700" dirty="0" err="1">
                <a:solidFill>
                  <a:srgbClr val="000000"/>
                </a:solidFill>
                <a:latin typeface="Arial" panose="020B0604020202020204" pitchFamily="34" charset="0"/>
              </a:rPr>
              <a:t> та ООП - 56 пар</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Література та корисні сайти</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Створення проєкту у Visual Studio</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Запуск HelloWorld-додатка</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Виведення даних, типи даних</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Змінні та константи</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Введення даних</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uk-UA" altLang="ru-RU" sz="2700" dirty="0" err="1">
                <a:solidFill>
                  <a:srgbClr val="000000"/>
                </a:solidFill>
                <a:latin typeface="Arial" panose="020B0604020202020204" pitchFamily="34" charset="0"/>
              </a:rPr>
              <a:t>Умови</a:t>
            </a:r>
            <a:endParaRPr lang="uk-UA" altLang="ru-RU" sz="2700" dirty="0" err="1">
              <a:solidFill>
                <a:srgbClr val="000000"/>
              </a:solidFill>
              <a:latin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62" name="Text Box 450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Розгалужений алгоритм</a:t>
            </a:r>
            <a:endParaRPr lang="ru-RU" altLang="x-none" sz="4200" dirty="0" err="1">
              <a:solidFill>
                <a:srgbClr val="FFFFFF"/>
              </a:solidFill>
              <a:latin typeface="Arial" panose="020B0604020202020204" pitchFamily="34" charset="0"/>
            </a:endParaRPr>
          </a:p>
        </p:txBody>
      </p:sp>
      <p:pic>
        <p:nvPicPr>
          <p:cNvPr id="92163" name="Picture 45057"/>
          <p:cNvPicPr>
            <a:picLocks noChangeAspect="1"/>
          </p:cNvPicPr>
          <p:nvPr/>
        </p:nvPicPr>
        <p:blipFill>
          <a:blip r:embed="rId1"/>
          <a:stretch>
            <a:fillRect/>
          </a:stretch>
        </p:blipFill>
        <p:spPr>
          <a:xfrm>
            <a:off x="179388" y="1412875"/>
            <a:ext cx="8929687" cy="5376863"/>
          </a:xfrm>
          <a:prstGeom prst="rect">
            <a:avLst/>
          </a:prstGeom>
          <a:noFill/>
          <a:ln w="9525">
            <a:noFill/>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4210" name="Text Box 460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Ще приклад</a:t>
            </a:r>
            <a:endParaRPr lang="ru-RU" altLang="x-none" sz="4200" dirty="0" err="1">
              <a:solidFill>
                <a:srgbClr val="FFFFFF"/>
              </a:solidFill>
              <a:latin typeface="Arial" panose="020B0604020202020204" pitchFamily="34" charset="0"/>
            </a:endParaRPr>
          </a:p>
        </p:txBody>
      </p:sp>
      <p:pic>
        <p:nvPicPr>
          <p:cNvPr id="94211" name="Picture 46081"/>
          <p:cNvPicPr>
            <a:picLocks noChangeAspect="1"/>
          </p:cNvPicPr>
          <p:nvPr/>
        </p:nvPicPr>
        <p:blipFill>
          <a:blip r:embed="rId1"/>
          <a:stretch>
            <a:fillRect/>
          </a:stretch>
        </p:blipFill>
        <p:spPr>
          <a:xfrm>
            <a:off x="1692275" y="1441450"/>
            <a:ext cx="5759450" cy="5516563"/>
          </a:xfrm>
          <a:prstGeom prst="rect">
            <a:avLst/>
          </a:prstGeom>
          <a:noFill/>
          <a:ln w="9525">
            <a:noFill/>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0354" name="Text Box 491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Циклічний алгоритм</a:t>
            </a:r>
            <a:endParaRPr lang="ru-RU" altLang="x-none" sz="4200" dirty="0" err="1">
              <a:solidFill>
                <a:srgbClr val="FFFFFF"/>
              </a:solidFill>
              <a:latin typeface="Arial" panose="020B0604020202020204" pitchFamily="34" charset="0"/>
            </a:endParaRPr>
          </a:p>
        </p:txBody>
      </p:sp>
      <p:pic>
        <p:nvPicPr>
          <p:cNvPr id="100355" name="Picture 49153"/>
          <p:cNvPicPr>
            <a:picLocks noChangeAspect="1"/>
          </p:cNvPicPr>
          <p:nvPr/>
        </p:nvPicPr>
        <p:blipFill>
          <a:blip r:embed="rId1"/>
          <a:stretch>
            <a:fillRect/>
          </a:stretch>
        </p:blipFill>
        <p:spPr>
          <a:xfrm>
            <a:off x="161925" y="1466850"/>
            <a:ext cx="8731250" cy="5314950"/>
          </a:xfrm>
          <a:prstGeom prst="rect">
            <a:avLst/>
          </a:prstGeom>
          <a:noFill/>
          <a:ln w="9525">
            <a:noFill/>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02"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Ще приклад</a:t>
            </a:r>
            <a:endParaRPr lang="ru-RU" altLang="x-none" sz="4200" dirty="0" err="1">
              <a:solidFill>
                <a:srgbClr val="FFFFFF"/>
              </a:solidFill>
              <a:latin typeface="Arial" panose="020B0604020202020204" pitchFamily="34" charset="0"/>
            </a:endParaRPr>
          </a:p>
        </p:txBody>
      </p:sp>
      <p:pic>
        <p:nvPicPr>
          <p:cNvPr id="102403" name="Picture 50177"/>
          <p:cNvPicPr>
            <a:picLocks noChangeAspect="1"/>
          </p:cNvPicPr>
          <p:nvPr/>
        </p:nvPicPr>
        <p:blipFill>
          <a:blip r:embed="rId1"/>
          <a:stretch>
            <a:fillRect/>
          </a:stretch>
        </p:blipFill>
        <p:spPr>
          <a:xfrm>
            <a:off x="4859338" y="188913"/>
            <a:ext cx="4213225" cy="6618287"/>
          </a:xfrm>
          <a:prstGeom prst="rect">
            <a:avLst/>
          </a:prstGeom>
          <a:noFill/>
          <a:ln w="9525">
            <a:noFill/>
          </a:ln>
        </p:spPr>
      </p:pic>
      <p:sp>
        <p:nvSpPr>
          <p:cNvPr id="102404" name="Rectangles 50178"/>
          <p:cNvSpPr/>
          <p:nvPr/>
        </p:nvSpPr>
        <p:spPr>
          <a:xfrm>
            <a:off x="539750" y="3070225"/>
            <a:ext cx="3384550" cy="646113"/>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000000"/>
                </a:solidFill>
                <a:latin typeface="Arial" panose="020B0604020202020204" pitchFamily="34" charset="0"/>
              </a:rPr>
              <a:t>Алгоритм обчислення добутку</a:t>
            </a:r>
            <a:endParaRPr lang="ru-RU" altLang="x-none" dirty="0" err="1">
              <a:solidFill>
                <a:srgbClr val="000000"/>
              </a:solidFill>
              <a:latin typeface="Arial" panose="020B0604020202020204" pitchFamily="34" charset="0"/>
            </a:endParaRPr>
          </a:p>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000000"/>
                </a:solidFill>
                <a:latin typeface="Arial" panose="020B0604020202020204" pitchFamily="34" charset="0"/>
              </a:rPr>
              <a:t>усіх чисел від 1 до 5 включно.</a:t>
            </a:r>
            <a:endParaRPr lang="ru-RU" altLang="x-none" dirty="0" err="1">
              <a:solidFill>
                <a:srgbClr val="000000"/>
              </a:solidFill>
              <a:latin typeface="Arial" panose="020B0604020202020204" pitchFamily="34" charset="0"/>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4450" name="Text Box 512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sym typeface="+mn-ea"/>
              </a:rPr>
              <a:t>Намалювати одну блок-схему:</a:t>
            </a:r>
            <a:endParaRPr lang="ru-RU" altLang="x-none" sz="4200" dirty="0" err="1">
              <a:solidFill>
                <a:srgbClr val="FFFFFF"/>
              </a:solidFill>
              <a:latin typeface="Arial" panose="020B0604020202020204" pitchFamily="34" charset="0"/>
            </a:endParaRPr>
          </a:p>
        </p:txBody>
      </p:sp>
      <p:sp>
        <p:nvSpPr>
          <p:cNvPr id="104451" name="Text Box 51201"/>
          <p:cNvSpPr txBox="1"/>
          <p:nvPr/>
        </p:nvSpPr>
        <p:spPr>
          <a:xfrm>
            <a:off x="609600" y="1457325"/>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Алгоритм купівлі футболки</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Алгоритм знайомства з дівчиною</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Як відрізнити кішку від собаки</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Будь-яке відоме прислів'я або приказка</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6498" name="Text Box 5222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Мова низького рівня</a:t>
            </a:r>
            <a:endParaRPr lang="ru-RU" altLang="x-none" sz="4200" dirty="0" err="1">
              <a:solidFill>
                <a:srgbClr val="FFFFFF"/>
              </a:solidFill>
              <a:latin typeface="Arial" panose="020B0604020202020204" pitchFamily="34" charset="0"/>
            </a:endParaRPr>
          </a:p>
        </p:txBody>
      </p:sp>
      <p:pic>
        <p:nvPicPr>
          <p:cNvPr id="106499" name="Picture 52225"/>
          <p:cNvPicPr>
            <a:picLocks noChangeAspect="1"/>
          </p:cNvPicPr>
          <p:nvPr/>
        </p:nvPicPr>
        <p:blipFill>
          <a:blip r:embed="rId1"/>
          <a:stretch>
            <a:fillRect/>
          </a:stretch>
        </p:blipFill>
        <p:spPr>
          <a:xfrm>
            <a:off x="6350" y="1773238"/>
            <a:ext cx="9102725" cy="4608512"/>
          </a:xfrm>
          <a:prstGeom prst="rect">
            <a:avLst/>
          </a:prstGeom>
          <a:noFill/>
          <a:ln w="9525">
            <a:noFill/>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8546" name="Text Box 5324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Рівні мов</a:t>
            </a:r>
            <a:endParaRPr lang="ru-RU" altLang="x-none" sz="4200" dirty="0" err="1">
              <a:solidFill>
                <a:srgbClr val="FFFFFF"/>
              </a:solidFill>
              <a:latin typeface="Arial" panose="020B0604020202020204" pitchFamily="34" charset="0"/>
            </a:endParaRPr>
          </a:p>
        </p:txBody>
      </p:sp>
      <p:pic>
        <p:nvPicPr>
          <p:cNvPr id="108547" name="Picture 53249"/>
          <p:cNvPicPr>
            <a:picLocks noChangeAspect="1"/>
          </p:cNvPicPr>
          <p:nvPr/>
        </p:nvPicPr>
        <p:blipFill>
          <a:blip r:embed="rId1"/>
          <a:stretch>
            <a:fillRect/>
          </a:stretch>
        </p:blipFill>
        <p:spPr>
          <a:xfrm>
            <a:off x="57150" y="2259013"/>
            <a:ext cx="9051925" cy="4049712"/>
          </a:xfrm>
          <a:prstGeom prst="rect">
            <a:avLst/>
          </a:prstGeom>
          <a:noFill/>
          <a:ln w="9525">
            <a:noFill/>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0594" name="Text Box 542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Порівняння рівнів</a:t>
            </a:r>
            <a:endParaRPr lang="ru-RU" altLang="x-none" sz="4200" dirty="0" err="1">
              <a:solidFill>
                <a:srgbClr val="FFFFFF"/>
              </a:solidFill>
              <a:latin typeface="Arial" panose="020B0604020202020204" pitchFamily="34" charset="0"/>
            </a:endParaRPr>
          </a:p>
        </p:txBody>
      </p:sp>
      <p:pic>
        <p:nvPicPr>
          <p:cNvPr id="110595" name="Picture 54273"/>
          <p:cNvPicPr>
            <a:picLocks noChangeAspect="1"/>
          </p:cNvPicPr>
          <p:nvPr/>
        </p:nvPicPr>
        <p:blipFill>
          <a:blip r:embed="rId1"/>
          <a:stretch>
            <a:fillRect/>
          </a:stretch>
        </p:blipFill>
        <p:spPr>
          <a:xfrm>
            <a:off x="827088" y="1482725"/>
            <a:ext cx="7273925" cy="4510088"/>
          </a:xfrm>
          <a:prstGeom prst="rect">
            <a:avLst/>
          </a:prstGeom>
          <a:noFill/>
          <a:ln w="9525">
            <a:noFill/>
          </a:ln>
        </p:spPr>
      </p:pic>
      <p:sp>
        <p:nvSpPr>
          <p:cNvPr id="110596" name="Rectangles 54274"/>
          <p:cNvSpPr/>
          <p:nvPr/>
        </p:nvSpPr>
        <p:spPr>
          <a:xfrm>
            <a:off x="0" y="6383338"/>
            <a:ext cx="9144000" cy="642937"/>
          </a:xfrm>
          <a:prstGeom prst="rect">
            <a:avLst/>
          </a:prstGeom>
          <a:noFill/>
          <a:ln w="9525">
            <a:noFill/>
          </a:ln>
        </p:spPr>
        <p:txBody>
          <a:bodyPr wrap="squar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2"/>
              </a:rPr>
              <a:t>https://techrocks.ru/2018/11/07/low-middle-high-level-programming-languages/</a:t>
            </a:r>
            <a:endParaRPr lang="en-US" altLang="x-none" dirty="0" err="1">
              <a:solidFill>
                <a:srgbClr val="CCCCFF"/>
              </a:solidFill>
              <a:latin typeface="Arial" panose="020B0604020202020204" pitchFamily="34" charset="0"/>
              <a:hlinkClick r:id="rId2"/>
            </a:endParaRPr>
          </a:p>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996666"/>
              </a:solidFill>
              <a:latin typeface="Arial" panose="020B0604020202020204" pitchFamily="3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42" name="Text Box 552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Трансляція програм</a:t>
            </a:r>
            <a:endParaRPr lang="ru-RU" altLang="x-none" sz="4200" dirty="0" err="1">
              <a:solidFill>
                <a:srgbClr val="FFFFFF"/>
              </a:solidFill>
              <a:latin typeface="Arial" panose="020B0604020202020204" pitchFamily="34" charset="0"/>
            </a:endParaRPr>
          </a:p>
        </p:txBody>
      </p:sp>
      <p:sp>
        <p:nvSpPr>
          <p:cNvPr id="112643" name="Text Box 5529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Для виконання програми на комп'ютері </a:t>
            </a:r>
            <a:r>
              <a:rPr lang="en-US"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її необхідно транслювати - перевести </a:t>
            </a:r>
            <a:r>
              <a:rPr lang="en-US"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в </a:t>
            </a:r>
            <a:r>
              <a:rPr lang="uk-UA" altLang="x-none" sz="3200" dirty="0" err="1">
                <a:solidFill>
                  <a:srgbClr val="000000"/>
                </a:solidFill>
                <a:latin typeface="Arial" panose="020B0604020202020204" pitchFamily="34" charset="0"/>
              </a:rPr>
              <a:t>так званий </a:t>
            </a:r>
            <a:r>
              <a:rPr lang="ru-RU" altLang="x-none" sz="3200" dirty="0" err="1">
                <a:solidFill>
                  <a:srgbClr val="000000"/>
                </a:solidFill>
                <a:latin typeface="Arial" panose="020B0604020202020204" pitchFamily="34" charset="0"/>
              </a:rPr>
              <a:t>машинний (байтовий) код.</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Існує 2 методи трансляції:</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 Компіляція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 Інтерпретація </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4690" name="Text Box 563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Компіляція</a:t>
            </a:r>
            <a:endParaRPr lang="ru-RU" altLang="x-none" sz="4200" dirty="0" err="1">
              <a:solidFill>
                <a:srgbClr val="FFFFFF"/>
              </a:solidFill>
              <a:latin typeface="Arial" panose="020B0604020202020204" pitchFamily="34" charset="0"/>
            </a:endParaRPr>
          </a:p>
        </p:txBody>
      </p:sp>
      <p:sp>
        <p:nvSpPr>
          <p:cNvPr id="114691" name="Text Box 56321"/>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Вихідний код програми перекладається </a:t>
            </a:r>
            <a:r>
              <a:rPr lang="uk-UA" altLang="ru-RU" sz="3000" dirty="0" err="1">
                <a:solidFill>
                  <a:srgbClr val="000000"/>
                </a:solidFill>
                <a:latin typeface="Arial" panose="020B0604020202020204" pitchFamily="34" charset="0"/>
              </a:rPr>
              <a:t> </a:t>
            </a:r>
            <a:r>
              <a:rPr lang="ru-RU" altLang="x-none" sz="3000" dirty="0" err="1">
                <a:solidFill>
                  <a:srgbClr val="000000"/>
                </a:solidFill>
                <a:latin typeface="Arial" panose="020B0604020202020204" pitchFamily="34" charset="0"/>
              </a:rPr>
              <a:t>з певної мови програмування </a:t>
            </a:r>
            <a:r>
              <a:rPr lang="uk-UA" altLang="ru-RU" sz="3000" dirty="0" err="1">
                <a:solidFill>
                  <a:srgbClr val="000000"/>
                </a:solidFill>
                <a:latin typeface="Arial" panose="020B0604020202020204" pitchFamily="34" charset="0"/>
              </a:rPr>
              <a:t>                </a:t>
            </a:r>
            <a:r>
              <a:rPr lang="ru-RU" altLang="x-none" sz="3000" dirty="0" err="1">
                <a:solidFill>
                  <a:srgbClr val="000000"/>
                </a:solidFill>
                <a:latin typeface="Arial" panose="020B0604020202020204" pitchFamily="34" charset="0"/>
              </a:rPr>
              <a:t>на машинний код спеціальною програмою - компілятором</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Машинний код може багаторазово виконуватися процесором</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Машинний код є непереносимим між різними апаратними та програмними платформами</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90"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Програма курсу</a:t>
            </a:r>
            <a:r>
              <a:rPr lang="uk-UA" altLang="ru-RU" sz="4100" dirty="0" err="1">
                <a:solidFill>
                  <a:srgbClr val="FFFFFF"/>
                </a:solidFill>
                <a:latin typeface="Arial" panose="020B0604020202020204" pitchFamily="34" charset="0"/>
              </a:rPr>
              <a:t> ПП - 26 пар</a:t>
            </a:r>
            <a:endParaRPr lang="uk-UA" altLang="ru-RU" sz="4100" dirty="0" err="1">
              <a:solidFill>
                <a:srgbClr val="FFFFFF"/>
              </a:solidFill>
              <a:latin typeface="Arial" panose="020B0604020202020204" pitchFamily="34" charset="0"/>
            </a:endParaRPr>
          </a:p>
        </p:txBody>
      </p:sp>
      <p:sp>
        <p:nvSpPr>
          <p:cNvPr id="12291" name="Text Box 8193"/>
          <p:cNvSpPr txBox="1"/>
          <p:nvPr/>
        </p:nvSpPr>
        <p:spPr>
          <a:xfrm>
            <a:off x="609600" y="1457325"/>
            <a:ext cx="7924800" cy="4419600"/>
          </a:xfrm>
          <a:prstGeom prst="rect">
            <a:avLst/>
          </a:prstGeom>
          <a:noFill/>
          <a:ln w="9525">
            <a:noFill/>
          </a:ln>
        </p:spPr>
        <p:txBody>
          <a:bodyPr wrap="square" lIns="91440" tIns="45720" rIns="91440" bIns="45720" anchor="t" anchorCtr="0"/>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Вступ до процедурного програмування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Виведення та введення даних у консоль</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Умовні оператори, бітові операції</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Цикли, псевдографіка, робота з відладчиком</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Масиви, випадкові числа, двовимірні ігри</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Алгоритми пошуку та сортування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Функції, шаблони функцій, рекурсія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Покажчики, посилання, динамічна пам'ять</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Усний зал</a:t>
            </a:r>
            <a:r>
              <a:rPr lang="uk-UA" altLang="x-none" sz="2500" dirty="0" err="1">
                <a:solidFill>
                  <a:srgbClr val="000000"/>
                </a:solidFill>
                <a:latin typeface="Arial" panose="020B0604020202020204" pitchFamily="34" charset="0"/>
              </a:rPr>
              <a:t>ік у форматі</a:t>
            </a:r>
            <a:r>
              <a:rPr lang="ru-RU" altLang="x-none" sz="2500" dirty="0" err="1">
                <a:solidFill>
                  <a:srgbClr val="000000"/>
                </a:solidFill>
                <a:latin typeface="Arial" panose="020B0604020202020204" pitchFamily="34" charset="0"/>
              </a:rPr>
              <a:t> </a:t>
            </a:r>
            <a:r>
              <a:rPr lang="uk-UA" altLang="ru-RU" sz="2500" dirty="0" err="1">
                <a:solidFill>
                  <a:srgbClr val="000000"/>
                </a:solidFill>
                <a:latin typeface="Arial" panose="020B0604020202020204" pitchFamily="34" charset="0"/>
              </a:rPr>
              <a:t>тренувальної </a:t>
            </a:r>
            <a:r>
              <a:rPr lang="ru-RU" altLang="x-none" sz="2500" dirty="0" err="1">
                <a:solidFill>
                  <a:srgbClr val="000000"/>
                </a:solidFill>
                <a:latin typeface="Arial" panose="020B0604020202020204" pitchFamily="34" charset="0"/>
              </a:rPr>
              <a:t>співбесід</a:t>
            </a:r>
            <a:r>
              <a:rPr lang="uk-UA" altLang="ru-RU" sz="2500" dirty="0" err="1">
                <a:solidFill>
                  <a:srgbClr val="000000"/>
                </a:solidFill>
                <a:latin typeface="Arial" panose="020B0604020202020204" pitchFamily="34" charset="0"/>
              </a:rPr>
              <a:t>и</a:t>
            </a:r>
            <a:endParaRPr lang="uk-UA" altLang="ru-RU" sz="2500" dirty="0" err="1">
              <a:solidFill>
                <a:srgbClr val="000000"/>
              </a:solidFill>
              <a:latin typeface="Arial" panose="020B0604020202020204" pitchFamily="34" charset="0"/>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Інтерпретація</a:t>
            </a:r>
            <a:endParaRPr lang="ru-RU"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Програма, команда за командою, перекладається в машинний код, і кожна інструкція відразу ж виконується спеціальною програмою - інтерпретатором</a:t>
            </a:r>
            <a:endParaRPr lang="ru-RU" altLang="x-none" sz="29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На комп'ютері, який запускає таку програму, обов'язково має бути встановлений інтерпретатор</a:t>
            </a:r>
            <a:endParaRPr lang="ru-RU" altLang="x-none" sz="29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Це дає змогу домогтися переносимості </a:t>
            </a:r>
            <a:r>
              <a:rPr lang="uk-UA" altLang="ru-RU" sz="2900" dirty="0" err="1">
                <a:solidFill>
                  <a:srgbClr val="000000"/>
                </a:solidFill>
                <a:latin typeface="Arial" panose="020B0604020202020204" pitchFamily="34" charset="0"/>
              </a:rPr>
              <a:t> </a:t>
            </a:r>
            <a:r>
              <a:rPr lang="ru-RU" altLang="x-none" sz="2900" dirty="0" err="1">
                <a:solidFill>
                  <a:srgbClr val="000000"/>
                </a:solidFill>
                <a:latin typeface="Arial" panose="020B0604020202020204" pitchFamily="34" charset="0"/>
              </a:rPr>
              <a:t>між платформами</a:t>
            </a:r>
            <a:endParaRPr lang="ru-RU" altLang="x-none" sz="2900" dirty="0" err="1">
              <a:solidFill>
                <a:srgbClr val="000000"/>
              </a:solidFill>
              <a:latin typeface="Arial" panose="020B0604020202020204"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Як це в </a:t>
            </a:r>
            <a:r>
              <a:rPr lang="uk-UA" altLang="en-US" sz="4200" dirty="0" err="1">
                <a:solidFill>
                  <a:srgbClr val="FFFFFF"/>
                </a:solidFill>
                <a:latin typeface="Arial" panose="020B0604020202020204" pitchFamily="34" charset="0"/>
              </a:rPr>
              <a:t>С++</a:t>
            </a:r>
            <a:r>
              <a:rPr lang="en-US" altLang="x-none" sz="4200" dirty="0" err="1">
                <a:solidFill>
                  <a:srgbClr val="FFFFFF"/>
                </a:solidFill>
                <a:latin typeface="Arial" panose="020B0604020202020204" pitchFamily="34" charset="0"/>
              </a:rPr>
              <a:t>?</a:t>
            </a:r>
            <a:endParaRPr lang="en-US"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defTabSz="457200">
              <a:spcBef>
                <a:spcPts val="75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2100" dirty="0" err="1">
                <a:solidFill>
                  <a:srgbClr val="000000"/>
                </a:solidFill>
                <a:latin typeface="Arial" panose="020B0604020202020204" pitchFamily="34" charset="0"/>
              </a:rPr>
              <a:t>C++ — це мова програмування, що передбачає компіляцію коду </a:t>
            </a:r>
            <a:r>
              <a:rPr lang="ru-RU" altLang="en-US" sz="2100" dirty="0" err="1">
                <a:solidFill>
                  <a:srgbClr val="000000"/>
                </a:solidFill>
                <a:latin typeface="Arial" panose="020B0604020202020204" pitchFamily="34" charset="0"/>
              </a:rPr>
              <a:t>С++ </a:t>
            </a:r>
            <a:r>
              <a:rPr lang="en-US" altLang="en-US" sz="2100" dirty="0" err="1">
                <a:solidFill>
                  <a:srgbClr val="000000"/>
                </a:solidFill>
                <a:latin typeface="Arial" panose="020B0604020202020204" pitchFamily="34" charset="0"/>
              </a:rPr>
              <a:t>до машинного коду перед його виконанням, </a:t>
            </a:r>
            <a:r>
              <a:rPr lang="uk-UA" altLang="en-US" sz="2100" dirty="0" err="1">
                <a:solidFill>
                  <a:srgbClr val="000000"/>
                </a:solidFill>
                <a:latin typeface="Arial" panose="020B0604020202020204" pitchFamily="34" charset="0"/>
              </a:rPr>
              <a:t>             </a:t>
            </a:r>
            <a:r>
              <a:rPr lang="en-US" altLang="en-US" sz="2100" dirty="0" err="1">
                <a:solidFill>
                  <a:srgbClr val="000000"/>
                </a:solidFill>
                <a:latin typeface="Arial" panose="020B0604020202020204" pitchFamily="34" charset="0"/>
              </a:rPr>
              <a:t>на відміну від інтерпретованих мов. Код на C++ зазвичай проходить кілька етапів до того, як стане виконуваним файлом.</a:t>
            </a:r>
            <a:endParaRPr lang="en-US" altLang="en-US" sz="2100" dirty="0" err="1">
              <a:solidFill>
                <a:srgbClr val="000000"/>
              </a:solidFill>
              <a:latin typeface="Arial" panose="020B0604020202020204" pitchFamily="34" charset="0"/>
            </a:endParaRPr>
          </a:p>
          <a:p>
            <a:pPr marL="285750" indent="-28575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1700" b="1" dirty="0" err="1">
                <a:solidFill>
                  <a:srgbClr val="000000"/>
                </a:solidFill>
                <a:latin typeface="Arial" panose="020B0604020202020204" pitchFamily="34" charset="0"/>
              </a:rPr>
              <a:t>Початковий код</a:t>
            </a:r>
            <a:r>
              <a:rPr lang="ru-RU" altLang="en-US" sz="1700" dirty="0" err="1">
                <a:solidFill>
                  <a:srgbClr val="000000"/>
                </a:solidFill>
                <a:latin typeface="Arial" panose="020B0604020202020204" pitchFamily="34" charset="0"/>
              </a:rPr>
              <a:t> -</a:t>
            </a:r>
            <a:r>
              <a:rPr lang="en-US" altLang="en-US" sz="1700" dirty="0" err="1">
                <a:solidFill>
                  <a:srgbClr val="000000"/>
                </a:solidFill>
                <a:latin typeface="Arial" panose="020B0604020202020204" pitchFamily="34" charset="0"/>
              </a:rPr>
              <a:t> зберігається в файлі з розширенням .cpp</a:t>
            </a:r>
            <a:r>
              <a:rPr lang="ru-RU" altLang="en-US" sz="1700" dirty="0" err="1">
                <a:solidFill>
                  <a:srgbClr val="000000"/>
                </a:solidFill>
                <a:latin typeface="Arial" panose="020B0604020202020204" pitchFamily="34" charset="0"/>
              </a:rPr>
              <a:t> </a:t>
            </a:r>
            <a:r>
              <a:rPr lang="en-US" altLang="en-US" sz="1700" dirty="0" err="1">
                <a:solidFill>
                  <a:srgbClr val="000000"/>
                </a:solidFill>
                <a:latin typeface="Arial" panose="020B0604020202020204" pitchFamily="34" charset="0"/>
              </a:rPr>
              <a:t>/ </a:t>
            </a:r>
            <a:r>
              <a:rPr lang="ru-RU" altLang="en-US" sz="1700" dirty="0" err="1">
                <a:solidFill>
                  <a:srgbClr val="000000"/>
                </a:solidFill>
                <a:latin typeface="Arial" panose="020B0604020202020204" pitchFamily="34" charset="0"/>
              </a:rPr>
              <a:t>.</a:t>
            </a:r>
            <a:r>
              <a:rPr lang="en-US" altLang="en-US" sz="1700" dirty="0" err="1">
                <a:solidFill>
                  <a:srgbClr val="000000"/>
                </a:solidFill>
                <a:latin typeface="Arial" panose="020B0604020202020204" pitchFamily="34" charset="0"/>
              </a:rPr>
              <a:t>h</a:t>
            </a:r>
            <a:endParaRPr lang="en-US" altLang="en-US" sz="1700" dirty="0" err="1">
              <a:solidFill>
                <a:srgbClr val="000000"/>
              </a:solidFill>
              <a:latin typeface="Arial" panose="020B0604020202020204" pitchFamily="34" charset="0"/>
            </a:endParaRPr>
          </a:p>
          <a:p>
            <a:pPr marL="285750" indent="-28575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1700" b="1" dirty="0" err="1">
                <a:solidFill>
                  <a:srgbClr val="000000"/>
                </a:solidFill>
                <a:latin typeface="Arial" panose="020B0604020202020204" pitchFamily="34" charset="0"/>
              </a:rPr>
              <a:t>Компіляція в об'єктний код</a:t>
            </a:r>
            <a:r>
              <a:rPr lang="en-US" altLang="en-US" sz="1700" dirty="0" err="1">
                <a:solidFill>
                  <a:srgbClr val="000000"/>
                </a:solidFill>
                <a:latin typeface="Arial" panose="020B0604020202020204" pitchFamily="34" charset="0"/>
              </a:rPr>
              <a:t> - компілятор C++ перетворює початковий код в об'єктний код — файл з розширенням .o або .obj, який є проміжним представленням програми, оптимізованим для конкретної платформи</a:t>
            </a:r>
            <a:endParaRPr lang="en-US" altLang="en-US" sz="1700" dirty="0" err="1">
              <a:solidFill>
                <a:srgbClr val="000000"/>
              </a:solidFill>
              <a:latin typeface="Arial" panose="020B0604020202020204" pitchFamily="34" charset="0"/>
            </a:endParaRPr>
          </a:p>
          <a:p>
            <a:pPr marL="285750" indent="-28575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1700" b="1" dirty="0" err="1">
                <a:solidFill>
                  <a:srgbClr val="000000"/>
                </a:solidFill>
                <a:latin typeface="Arial" panose="020B0604020202020204" pitchFamily="34" charset="0"/>
              </a:rPr>
              <a:t>Лінкування </a:t>
            </a:r>
            <a:r>
              <a:rPr lang="en-US" altLang="en-US" sz="1700" dirty="0" err="1">
                <a:solidFill>
                  <a:srgbClr val="000000"/>
                </a:solidFill>
                <a:latin typeface="Arial" panose="020B0604020202020204" pitchFamily="34" charset="0"/>
              </a:rPr>
              <a:t>- </a:t>
            </a:r>
            <a:r>
              <a:rPr lang="uk-UA" altLang="en-US" sz="1700" dirty="0" err="1">
                <a:solidFill>
                  <a:srgbClr val="000000"/>
                </a:solidFill>
                <a:latin typeface="Arial" panose="020B0604020202020204" pitchFamily="34" charset="0"/>
              </a:rPr>
              <a:t>п</a:t>
            </a:r>
            <a:r>
              <a:rPr lang="en-US" altLang="en-US" sz="1700" dirty="0" err="1">
                <a:solidFill>
                  <a:srgbClr val="000000"/>
                </a:solidFill>
                <a:latin typeface="Arial" panose="020B0604020202020204" pitchFamily="34" charset="0"/>
              </a:rPr>
              <a:t>ісля компіляції всі об'єктні файли та бібліотеки об'єднуються лінкером в один виконуваний файл, з розширенням .exe </a:t>
            </a:r>
            <a:r>
              <a:rPr lang="uk-UA" altLang="en-US" sz="1700" dirty="0" err="1">
                <a:solidFill>
                  <a:srgbClr val="000000"/>
                </a:solidFill>
                <a:latin typeface="Arial" panose="020B0604020202020204" pitchFamily="34" charset="0"/>
              </a:rPr>
              <a:t>  </a:t>
            </a:r>
            <a:r>
              <a:rPr lang="en-US" altLang="en-US" sz="1700" dirty="0" err="1">
                <a:solidFill>
                  <a:srgbClr val="000000"/>
                </a:solidFill>
                <a:latin typeface="Arial" panose="020B0604020202020204" pitchFamily="34" charset="0"/>
              </a:rPr>
              <a:t>(на Windows) або без розширення (на Unix-подібних системах)</a:t>
            </a:r>
            <a:endParaRPr lang="en-US" altLang="en-US" sz="1700" dirty="0" err="1">
              <a:solidFill>
                <a:srgbClr val="000000"/>
              </a:solidFill>
              <a:latin typeface="Arial" panose="020B0604020202020204" pitchFamily="34" charset="0"/>
            </a:endParaRPr>
          </a:p>
          <a:p>
            <a:pPr marL="285750" indent="-28575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1700" b="1" dirty="0" err="1">
                <a:solidFill>
                  <a:srgbClr val="000000"/>
                </a:solidFill>
                <a:latin typeface="Arial" panose="020B0604020202020204" pitchFamily="34" charset="0"/>
              </a:rPr>
              <a:t>Виконання програми</a:t>
            </a:r>
            <a:r>
              <a:rPr lang="uk-UA" altLang="en-US" sz="1700" dirty="0" err="1">
                <a:solidFill>
                  <a:srgbClr val="000000"/>
                </a:solidFill>
                <a:latin typeface="Arial" panose="020B0604020202020204" pitchFamily="34" charset="0"/>
              </a:rPr>
              <a:t> -</a:t>
            </a:r>
            <a:r>
              <a:rPr lang="en-US" altLang="en-US" sz="1700" dirty="0" err="1">
                <a:solidFill>
                  <a:srgbClr val="000000"/>
                </a:solidFill>
                <a:latin typeface="Arial" panose="020B0604020202020204" pitchFamily="34" charset="0"/>
              </a:rPr>
              <a:t> файл, згенерований після лінкування, вже можна запустити на комп'ютері, де він буде виконуватися як програмне забезпечення, зрозуміле процесору</a:t>
            </a:r>
            <a:endParaRPr lang="en-US" altLang="en-US" sz="1700" dirty="0" err="1">
              <a:solidFill>
                <a:srgbClr val="000000"/>
              </a:solidFill>
              <a:latin typeface="Arial" panose="020B0604020202020204" pitchFamily="34"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Як це в </a:t>
            </a:r>
            <a:r>
              <a:rPr lang="uk-UA" altLang="en-US" sz="4200" dirty="0" err="1">
                <a:solidFill>
                  <a:srgbClr val="FFFFFF"/>
                </a:solidFill>
                <a:latin typeface="Arial" panose="020B0604020202020204" pitchFamily="34" charset="0"/>
              </a:rPr>
              <a:t>С++</a:t>
            </a:r>
            <a:r>
              <a:rPr lang="en-US" altLang="x-none" sz="4200" dirty="0" err="1">
                <a:solidFill>
                  <a:srgbClr val="FFFFFF"/>
                </a:solidFill>
                <a:latin typeface="Arial" panose="020B0604020202020204" pitchFamily="34" charset="0"/>
              </a:rPr>
              <a:t>?</a:t>
            </a:r>
            <a:endParaRPr lang="en-US"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defTabSz="457200">
              <a:spcBef>
                <a:spcPts val="75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US" sz="1700" dirty="0" err="1">
              <a:solidFill>
                <a:srgbClr val="000000"/>
              </a:solidFill>
              <a:latin typeface="Arial" panose="020B0604020202020204" pitchFamily="34" charset="0"/>
            </a:endParaRPr>
          </a:p>
        </p:txBody>
      </p:sp>
      <p:pic>
        <p:nvPicPr>
          <p:cNvPr id="2" name="Picture 1" descr="Снимок экрана 2025-01-23 134249"/>
          <p:cNvPicPr>
            <a:picLocks noChangeAspect="1"/>
          </p:cNvPicPr>
          <p:nvPr/>
        </p:nvPicPr>
        <p:blipFill>
          <a:blip r:embed="rId1"/>
          <a:stretch>
            <a:fillRect/>
          </a:stretch>
        </p:blipFill>
        <p:spPr>
          <a:xfrm>
            <a:off x="90805" y="1518920"/>
            <a:ext cx="9033510" cy="427482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8786" name="Text Box 583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latin typeface="Arial" panose="020B0604020202020204" pitchFamily="34" charset="0"/>
              </a:rPr>
              <a:t>SDK</a:t>
            </a:r>
            <a:endParaRPr lang="en-US" altLang="x-none" sz="4200" dirty="0" err="1">
              <a:solidFill>
                <a:srgbClr val="FFFFFF"/>
              </a:solidFill>
              <a:latin typeface="Arial" panose="020B0604020202020204" pitchFamily="34" charset="0"/>
            </a:endParaRPr>
          </a:p>
        </p:txBody>
      </p:sp>
      <p:sp>
        <p:nvSpPr>
          <p:cNvPr id="118787" name="Text Box 58369"/>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75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000" b="1" dirty="0" err="1">
                <a:solidFill>
                  <a:srgbClr val="000000"/>
                </a:solidFill>
                <a:latin typeface="Arial" panose="020B0604020202020204" pitchFamily="34" charset="0"/>
              </a:rPr>
              <a:t>SDK </a:t>
            </a:r>
            <a:r>
              <a:rPr lang="ru-RU" altLang="x-none" sz="3000" dirty="0" err="1">
                <a:solidFill>
                  <a:srgbClr val="000000"/>
                </a:solidFill>
                <a:latin typeface="Arial" panose="020B0604020202020204" pitchFamily="34" charset="0"/>
              </a:rPr>
              <a:t>(від англ. software development kit) - комплект засобів розроблення, що дає змогу фахівцям із програмного забезпечення створювати додатки для певного пакета програм, програмного забезпечення базових засобів розроблення, апаратної платформи, комп'ютерної системи, ігрових консолей, операційних систем та інших платформ.</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0834" name="Text Box 593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Завантаження </a:t>
            </a:r>
            <a:r>
              <a:rPr lang="en-US" altLang="x-none" sz="4200" dirty="0" err="1">
                <a:solidFill>
                  <a:srgbClr val="FFFFFF"/>
                </a:solidFill>
                <a:latin typeface="Arial" panose="020B0604020202020204" pitchFamily="34" charset="0"/>
              </a:rPr>
              <a:t>Visual Studio </a:t>
            </a:r>
            <a:endParaRPr lang="ru-RU" altLang="x-none" sz="4200" dirty="0" err="1">
              <a:solidFill>
                <a:srgbClr val="FFFFFF"/>
              </a:solidFill>
              <a:latin typeface="Arial" panose="020B0604020202020204" pitchFamily="34" charset="0"/>
            </a:endParaRPr>
          </a:p>
        </p:txBody>
      </p:sp>
      <p:sp>
        <p:nvSpPr>
          <p:cNvPr id="120835" name="Text Box 59393"/>
          <p:cNvSpPr txBox="1"/>
          <p:nvPr/>
        </p:nvSpPr>
        <p:spPr>
          <a:xfrm>
            <a:off x="2055813" y="6413500"/>
            <a:ext cx="5022850" cy="365125"/>
          </a:xfrm>
          <a:prstGeom prst="rect">
            <a:avLst/>
          </a:prstGeom>
          <a:noFill/>
          <a:ln w="9525">
            <a:noFill/>
          </a:ln>
        </p:spPr>
        <p:txBody>
          <a:bodyPr wrap="square" lIns="90000" tIns="45000" rIns="90000" bIns="45000" anchor="t"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1"/>
              </a:rPr>
              <a:t>https://visualstudio.microsoft.com/ru/downloads/</a:t>
            </a:r>
            <a:r>
              <a:rPr lang="en-US" altLang="x-none" dirty="0" err="1">
                <a:solidFill>
                  <a:srgbClr val="000000"/>
                </a:solidFill>
                <a:latin typeface="Arial" panose="020B0604020202020204" pitchFamily="34" charset="0"/>
              </a:rPr>
              <a:t> </a:t>
            </a:r>
            <a:endParaRPr lang="en-US" altLang="x-none" dirty="0" err="1">
              <a:solidFill>
                <a:srgbClr val="000000"/>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44170" y="1493520"/>
            <a:ext cx="8364220" cy="488886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0834" name="Text Box 593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sz="4200" dirty="0" err="1">
                <a:solidFill>
                  <a:srgbClr val="FFFFFF"/>
                </a:solidFill>
                <a:latin typeface="Arial" panose="020B0604020202020204" pitchFamily="34" charset="0"/>
              </a:rPr>
              <a:t>Для тих, в кого </a:t>
            </a:r>
            <a:r>
              <a:rPr lang="en-US" sz="4200" dirty="0" err="1">
                <a:solidFill>
                  <a:srgbClr val="FFFFFF"/>
                </a:solidFill>
                <a:latin typeface="Arial" panose="020B0604020202020204" pitchFamily="34" charset="0"/>
              </a:rPr>
              <a:t>MacOS</a:t>
            </a:r>
            <a:endParaRPr lang="en-US" sz="4200" dirty="0" err="1">
              <a:solidFill>
                <a:srgbClr val="FFFFFF"/>
              </a:solidFill>
              <a:latin typeface="Arial" panose="020B0604020202020204" pitchFamily="34" charset="0"/>
            </a:endParaRPr>
          </a:p>
        </p:txBody>
      </p:sp>
      <p:sp>
        <p:nvSpPr>
          <p:cNvPr id="120835" name="Text Box 59393"/>
          <p:cNvSpPr txBox="1"/>
          <p:nvPr/>
        </p:nvSpPr>
        <p:spPr>
          <a:xfrm>
            <a:off x="2055813" y="6413500"/>
            <a:ext cx="5022850" cy="365125"/>
          </a:xfrm>
          <a:prstGeom prst="rect">
            <a:avLst/>
          </a:prstGeom>
          <a:noFill/>
          <a:ln w="9525">
            <a:noFill/>
          </a:ln>
        </p:spPr>
        <p:txBody>
          <a:bodyPr wrap="square" lIns="90000" tIns="45000" rIns="90000" bIns="45000" anchor="t"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000000"/>
              </a:solidFill>
              <a:latin typeface="Arial" panose="020B0604020202020204" pitchFamily="34" charset="0"/>
            </a:endParaRPr>
          </a:p>
        </p:txBody>
      </p:sp>
      <p:pic>
        <p:nvPicPr>
          <p:cNvPr id="3" name="Picture 2" descr="Снимок экрана 2025-01-23 135603"/>
          <p:cNvPicPr>
            <a:picLocks noChangeAspect="1"/>
          </p:cNvPicPr>
          <p:nvPr/>
        </p:nvPicPr>
        <p:blipFill>
          <a:blip r:embed="rId1"/>
          <a:stretch>
            <a:fillRect/>
          </a:stretch>
        </p:blipFill>
        <p:spPr>
          <a:xfrm>
            <a:off x="88900" y="1612265"/>
            <a:ext cx="8895715" cy="353504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882" name="Text Box 6041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Встановлення</a:t>
            </a:r>
            <a:endParaRPr lang="ru-RU" altLang="x-none" sz="4200" dirty="0" err="1">
              <a:solidFill>
                <a:srgbClr val="FFFFFF"/>
              </a:solidFill>
              <a:latin typeface="Arial" panose="020B0604020202020204" pitchFamily="34" charset="0"/>
            </a:endParaRPr>
          </a:p>
        </p:txBody>
      </p:sp>
      <p:sp>
        <p:nvSpPr>
          <p:cNvPr id="122883" name="Rectangles 6041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22884" name="Picture 60418"/>
          <p:cNvPicPr>
            <a:picLocks noChangeAspect="1"/>
          </p:cNvPicPr>
          <p:nvPr/>
        </p:nvPicPr>
        <p:blipFill>
          <a:blip r:embed="rId1"/>
          <a:stretch>
            <a:fillRect/>
          </a:stretch>
        </p:blipFill>
        <p:spPr>
          <a:xfrm>
            <a:off x="6350" y="1773238"/>
            <a:ext cx="9174163" cy="4641850"/>
          </a:xfrm>
          <a:prstGeom prst="rect">
            <a:avLst/>
          </a:prstGeom>
          <a:noFill/>
          <a:ln w="9525">
            <a:noFill/>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4930" name="Text Box 614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Створення проєкту</a:t>
            </a:r>
            <a:endParaRPr lang="ru-RU" altLang="x-none" sz="4200" dirty="0" err="1">
              <a:solidFill>
                <a:srgbClr val="FFFFFF"/>
              </a:solidFill>
              <a:latin typeface="Arial" panose="020B0604020202020204" pitchFamily="34" charset="0"/>
            </a:endParaRPr>
          </a:p>
        </p:txBody>
      </p:sp>
      <p:sp>
        <p:nvSpPr>
          <p:cNvPr id="124931" name="Rectangles 6144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24932" name="Picture 61442"/>
          <p:cNvPicPr>
            <a:picLocks noChangeAspect="1"/>
          </p:cNvPicPr>
          <p:nvPr/>
        </p:nvPicPr>
        <p:blipFill>
          <a:blip r:embed="rId1"/>
          <a:stretch>
            <a:fillRect/>
          </a:stretch>
        </p:blipFill>
        <p:spPr>
          <a:xfrm>
            <a:off x="415925" y="1347788"/>
            <a:ext cx="8245475" cy="5518150"/>
          </a:xfrm>
          <a:prstGeom prst="rect">
            <a:avLst/>
          </a:prstGeom>
          <a:noFill/>
          <a:ln w="9525">
            <a:noFill/>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6978" name="Text Box 6246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Створення проєкту</a:t>
            </a:r>
            <a:endParaRPr lang="ru-RU" altLang="x-none" sz="4200" dirty="0" err="1">
              <a:solidFill>
                <a:srgbClr val="FFFFFF"/>
              </a:solidFill>
              <a:latin typeface="Arial" panose="020B0604020202020204" pitchFamily="34" charset="0"/>
            </a:endParaRPr>
          </a:p>
        </p:txBody>
      </p:sp>
      <p:sp>
        <p:nvSpPr>
          <p:cNvPr id="126979" name="Rectangles 62465"/>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26980" name="Picture 62466"/>
          <p:cNvPicPr>
            <a:picLocks noChangeAspect="1"/>
          </p:cNvPicPr>
          <p:nvPr/>
        </p:nvPicPr>
        <p:blipFill>
          <a:blip r:embed="rId1"/>
          <a:stretch>
            <a:fillRect/>
          </a:stretch>
        </p:blipFill>
        <p:spPr>
          <a:xfrm>
            <a:off x="595313" y="1443038"/>
            <a:ext cx="7864475" cy="5300662"/>
          </a:xfrm>
          <a:prstGeom prst="rect">
            <a:avLst/>
          </a:prstGeom>
          <a:noFill/>
          <a:ln w="9525">
            <a:noFill/>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9026" name="Text Box 6348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Створення проєкту</a:t>
            </a:r>
            <a:endParaRPr lang="ru-RU" altLang="x-none" sz="4200" dirty="0" err="1">
              <a:solidFill>
                <a:srgbClr val="FFFFFF"/>
              </a:solidFill>
              <a:latin typeface="Arial" panose="020B0604020202020204" pitchFamily="34" charset="0"/>
            </a:endParaRPr>
          </a:p>
        </p:txBody>
      </p:sp>
      <p:sp>
        <p:nvSpPr>
          <p:cNvPr id="129027" name="Rectangles 63489"/>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29028" name="Picture 63490"/>
          <p:cNvPicPr>
            <a:picLocks noChangeAspect="1"/>
          </p:cNvPicPr>
          <p:nvPr/>
        </p:nvPicPr>
        <p:blipFill>
          <a:blip r:embed="rId1"/>
          <a:stretch>
            <a:fillRect/>
          </a:stretch>
        </p:blipFill>
        <p:spPr>
          <a:xfrm>
            <a:off x="576263" y="1463675"/>
            <a:ext cx="7883525" cy="5295900"/>
          </a:xfrm>
          <a:prstGeom prst="rect">
            <a:avLst/>
          </a:prstGeom>
          <a:noFill/>
          <a:ln w="9525">
            <a:noFill/>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7169"/>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sym typeface="+mn-ea"/>
              </a:rPr>
              <a:t>Програма курсу ООП </a:t>
            </a:r>
            <a:r>
              <a:rPr lang="uk-UA" altLang="ru-RU" sz="4200" dirty="0" err="1">
                <a:solidFill>
                  <a:srgbClr val="FFFFFF"/>
                </a:solidFill>
                <a:sym typeface="+mn-ea"/>
              </a:rPr>
              <a:t>- 30 пар</a:t>
            </a:r>
            <a:endParaRPr lang="uk-UA" altLang="ru-RU" sz="4200" dirty="0" err="1">
              <a:solidFill>
                <a:srgbClr val="FFFFFF"/>
              </a:solidFill>
              <a:latin typeface="Arial" panose="020B0604020202020204" pitchFamily="34" charset="0"/>
              <a:sym typeface="+mn-ea"/>
            </a:endParaRPr>
          </a:p>
        </p:txBody>
      </p:sp>
      <p:sp>
        <p:nvSpPr>
          <p:cNvPr id="10243" name="Text Box 7170"/>
          <p:cNvSpPr txBox="1"/>
          <p:nvPr/>
        </p:nvSpPr>
        <p:spPr>
          <a:xfrm>
            <a:off x="655638" y="1412875"/>
            <a:ext cx="8208962"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Вступ до </a:t>
            </a:r>
            <a:r>
              <a:rPr lang="uk-UA" altLang="ru-RU" sz="1900" dirty="0" err="1">
                <a:solidFill>
                  <a:srgbClr val="000000"/>
                </a:solidFill>
                <a:latin typeface="Arial" panose="020B0604020202020204" pitchFamily="34" charset="0"/>
              </a:rPr>
              <a:t>ООП, основні поняття та визначення</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Конструктори та деструктор</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Статичні компоненти класу</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Перевантаження операторів операцій</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Шаблони функцій і класів</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Динамічні структури даних</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Агрегування та успадкування</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Поліморфізм і віртуальні функції</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Обробка виняткових ситуацій</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Робота з потоками</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Стандартна бібліотека STL</a:t>
            </a:r>
            <a:endParaRPr lang="ru-RU" altLang="x-none" sz="19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900" dirty="0" err="1">
                <a:solidFill>
                  <a:srgbClr val="000000"/>
                </a:solidFill>
                <a:latin typeface="Arial" panose="020B0604020202020204" pitchFamily="34" charset="0"/>
              </a:rPr>
              <a:t>Усна співбесіда із завідувач</a:t>
            </a:r>
            <a:r>
              <a:rPr lang="uk-UA" altLang="ru-RU" sz="1900" dirty="0" err="1">
                <a:solidFill>
                  <a:srgbClr val="000000"/>
                </a:solidFill>
                <a:latin typeface="Arial" panose="020B0604020202020204" pitchFamily="34" charset="0"/>
              </a:rPr>
              <a:t>кою</a:t>
            </a:r>
            <a:r>
              <a:rPr lang="ru-RU" altLang="x-none" sz="1900" dirty="0" err="1">
                <a:solidFill>
                  <a:srgbClr val="000000"/>
                </a:solidFill>
                <a:latin typeface="Arial" panose="020B0604020202020204" pitchFamily="34" charset="0"/>
              </a:rPr>
              <a:t> кафедри</a:t>
            </a:r>
            <a:r>
              <a:rPr lang="uk-UA" altLang="ru-RU" sz="1900" dirty="0" err="1">
                <a:solidFill>
                  <a:srgbClr val="000000"/>
                </a:solidFill>
                <a:latin typeface="Arial" panose="020B0604020202020204" pitchFamily="34" charset="0"/>
              </a:rPr>
              <a:t> Крістіне Черкезян</a:t>
            </a:r>
            <a:endParaRPr lang="uk-UA" altLang="ru-RU" sz="1900" dirty="0" err="1">
              <a:solidFill>
                <a:srgbClr val="000000"/>
              </a:solidFill>
              <a:latin typeface="Arial" panose="020B0604020202020204" pitchFamily="34" charset="0"/>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1074" name="Text Box 645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Перша програма</a:t>
            </a:r>
            <a:endParaRPr lang="ru-RU" altLang="x-none" sz="4200" dirty="0" err="1">
              <a:solidFill>
                <a:srgbClr val="FFFFFF"/>
              </a:solidFill>
              <a:latin typeface="Arial" panose="020B0604020202020204" pitchFamily="34" charset="0"/>
            </a:endParaRPr>
          </a:p>
        </p:txBody>
      </p:sp>
      <p:sp>
        <p:nvSpPr>
          <p:cNvPr id="131075" name="Rectangles 64513"/>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31076" name="Picture 64514"/>
          <p:cNvPicPr>
            <a:picLocks noChangeAspect="1"/>
          </p:cNvPicPr>
          <p:nvPr/>
        </p:nvPicPr>
        <p:blipFill>
          <a:blip r:embed="rId1"/>
          <a:stretch>
            <a:fillRect/>
          </a:stretch>
        </p:blipFill>
        <p:spPr>
          <a:xfrm>
            <a:off x="0" y="1538288"/>
            <a:ext cx="9144000" cy="4329112"/>
          </a:xfrm>
          <a:prstGeom prst="rect">
            <a:avLst/>
          </a:prstGeom>
          <a:noFill/>
          <a:ln w="9525">
            <a:noFill/>
          </a:ln>
        </p:spPr>
      </p:pic>
      <p:sp>
        <p:nvSpPr>
          <p:cNvPr id="2" name="Text Box 1"/>
          <p:cNvSpPr txBox="1"/>
          <p:nvPr/>
        </p:nvSpPr>
        <p:spPr>
          <a:xfrm>
            <a:off x="836930" y="4464050"/>
            <a:ext cx="6527165" cy="1178560"/>
          </a:xfrm>
          <a:prstGeom prst="rect">
            <a:avLst/>
          </a:prstGeom>
          <a:noFill/>
        </p:spPr>
        <p:txBody>
          <a:bodyPr wrap="square" rtlCol="0" anchor="t">
            <a:spAutoFit/>
          </a:bodyPr>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x-none" sz="3200" b="1" dirty="0" err="1">
                <a:solidFill>
                  <a:srgbClr val="000000"/>
                </a:solidFill>
                <a:sym typeface="+mn-ea"/>
              </a:rPr>
              <a:t>Запуск проєкту: </a:t>
            </a:r>
            <a:r>
              <a:rPr lang="en-US" altLang="x-none" sz="3200" b="1" dirty="0" err="1">
                <a:solidFill>
                  <a:srgbClr val="000000"/>
                </a:solidFill>
                <a:sym typeface="+mn-ea"/>
              </a:rPr>
              <a:t>Ctrl + F5</a:t>
            </a:r>
            <a:endParaRPr lang="en-US" altLang="x-none" sz="3200" b="1"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3200" b="1" dirty="0" err="1">
              <a:solidFill>
                <a:srgbClr val="000000"/>
              </a:solidFill>
              <a:latin typeface="Arial" panose="020B0604020202020204" pitchFamily="34" charset="0"/>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5170" name="Text Box 665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latin typeface="Arial" panose="020B0604020202020204" pitchFamily="34" charset="0"/>
              </a:rPr>
              <a:t>#include &lt;iostream&gt; </a:t>
            </a:r>
            <a:endParaRPr lang="en-US" altLang="x-none" sz="4200" dirty="0" err="1">
              <a:solidFill>
                <a:srgbClr val="FFFFFF"/>
              </a:solidFill>
              <a:latin typeface="Arial" panose="020B0604020202020204" pitchFamily="34" charset="0"/>
            </a:endParaRPr>
          </a:p>
        </p:txBody>
      </p:sp>
      <p:sp>
        <p:nvSpPr>
          <p:cNvPr id="135171" name="Text Box 66561"/>
          <p:cNvSpPr txBox="1"/>
          <p:nvPr/>
        </p:nvSpPr>
        <p:spPr>
          <a:xfrm>
            <a:off x="679450" y="1484313"/>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3200" dirty="0" err="1">
                <a:solidFill>
                  <a:srgbClr val="000000"/>
                </a:solidFill>
                <a:latin typeface="Arial" panose="020B0604020202020204" pitchFamily="34" charset="0"/>
              </a:rPr>
              <a:t>Цей рядок підключає в програму бібліотеку під назвою iostream. Бібліотека - файл, у якому містяться описи різних функцій, реалізованих іншими програмістами. Ця програма отримала можливість використовувати функції, що знаходяться в бібліотеці iostream.</a:t>
            </a:r>
            <a:endParaRPr lang="en-GB" altLang="x-none" sz="3200" dirty="0" err="1">
              <a:solidFill>
                <a:srgbClr val="000000"/>
              </a:solidFill>
              <a:latin typeface="Arial" panose="020B0604020202020204" pitchFamily="34"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7218" name="Text Box 675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latin typeface="Arial" panose="020B0604020202020204" pitchFamily="34" charset="0"/>
              </a:rPr>
              <a:t>using namespace std; </a:t>
            </a:r>
            <a:endParaRPr lang="en-US" altLang="x-none" sz="4200" dirty="0" err="1">
              <a:solidFill>
                <a:srgbClr val="FFFFFF"/>
              </a:solidFill>
              <a:latin typeface="Arial" panose="020B0604020202020204" pitchFamily="34" charset="0"/>
            </a:endParaRPr>
          </a:p>
        </p:txBody>
      </p:sp>
      <p:sp>
        <p:nvSpPr>
          <p:cNvPr id="137219" name="Text Box 67585"/>
          <p:cNvSpPr txBox="1"/>
          <p:nvPr/>
        </p:nvSpPr>
        <p:spPr>
          <a:xfrm>
            <a:off x="468313" y="1457325"/>
            <a:ext cx="8207375"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У мові С++ існує поняття </a:t>
            </a:r>
            <a:r>
              <a:rPr lang="ru-RU" altLang="x-none" sz="3200" b="1" dirty="0" err="1">
                <a:solidFill>
                  <a:srgbClr val="000000"/>
                </a:solidFill>
                <a:latin typeface="Arial" panose="020B0604020202020204" pitchFamily="34" charset="0"/>
              </a:rPr>
              <a:t>простір імен</a:t>
            </a:r>
            <a:r>
              <a:rPr lang="ru-RU" altLang="x-none" sz="3200" dirty="0" err="1">
                <a:solidFill>
                  <a:srgbClr val="000000"/>
                </a:solidFill>
                <a:latin typeface="Arial" panose="020B0604020202020204" pitchFamily="34" charset="0"/>
              </a:rPr>
              <a:t>. Цей простір визначає певну область, на яку припадають дії оператора або функції. Для того, щоб використовувати оператор, що знаходиться в певному просторі, необхідно підключити цей простір у свою програму.</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9266" name="Text Box 686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400" dirty="0" err="1">
                <a:solidFill>
                  <a:srgbClr val="FFFFFF"/>
                </a:solidFill>
                <a:latin typeface="Arial" panose="020B0604020202020204" pitchFamily="34" charset="0"/>
              </a:rPr>
              <a:t>Простір імен</a:t>
            </a:r>
            <a:endParaRPr lang="ru-RU" altLang="x-none" sz="4400" dirty="0" err="1">
              <a:solidFill>
                <a:srgbClr val="FFFFFF"/>
              </a:solidFill>
              <a:latin typeface="Arial" panose="020B0604020202020204" pitchFamily="34" charset="0"/>
            </a:endParaRPr>
          </a:p>
        </p:txBody>
      </p:sp>
      <p:sp>
        <p:nvSpPr>
          <p:cNvPr id="139267" name="Text Box 68609"/>
          <p:cNvSpPr txBox="1"/>
          <p:nvPr/>
        </p:nvSpPr>
        <p:spPr>
          <a:xfrm>
            <a:off x="609600" y="1457325"/>
            <a:ext cx="7924800" cy="4419600"/>
          </a:xfrm>
          <a:prstGeom prst="rect">
            <a:avLst/>
          </a:prstGeom>
          <a:noFill/>
          <a:ln w="9525">
            <a:noFill/>
          </a:ln>
        </p:spPr>
        <p:txBody>
          <a:bodyPr wrap="square" lIns="91440" tIns="45720" rIns="91440" bIns="45720" anchor="t" anchorCtr="0"/>
          <a:p>
            <a:pPr defTabSz="457200">
              <a:spcBef>
                <a:spcPts val="575"/>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300" dirty="0" err="1">
                <a:solidFill>
                  <a:srgbClr val="000000"/>
                </a:solidFill>
                <a:latin typeface="Arial" panose="020B0604020202020204" pitchFamily="34" charset="0"/>
              </a:rPr>
              <a:t>Механізм просторів імен дає змогу уникнути конфлікту імен (тобто їхнього збігу) під час командного розроблення проєкту. Колись ми створимо не один свій простір імен, а поки будемо користуватися стандартним.</a:t>
            </a:r>
            <a:endParaRPr lang="ru-RU" altLang="x-none" sz="2300" dirty="0" err="1">
              <a:solidFill>
                <a:srgbClr val="000000"/>
              </a:solidFill>
              <a:latin typeface="Arial" panose="020B0604020202020204" pitchFamily="34" charset="0"/>
            </a:endParaRPr>
          </a:p>
        </p:txBody>
      </p:sp>
      <p:pic>
        <p:nvPicPr>
          <p:cNvPr id="139268" name="Picture 68610"/>
          <p:cNvPicPr>
            <a:picLocks noChangeAspect="1"/>
          </p:cNvPicPr>
          <p:nvPr/>
        </p:nvPicPr>
        <p:blipFill>
          <a:blip r:embed="rId1"/>
          <a:stretch>
            <a:fillRect/>
          </a:stretch>
        </p:blipFill>
        <p:spPr>
          <a:xfrm>
            <a:off x="4645025" y="2997200"/>
            <a:ext cx="4175125" cy="4222750"/>
          </a:xfrm>
          <a:prstGeom prst="rect">
            <a:avLst/>
          </a:prstGeom>
          <a:noFill/>
          <a:ln w="9525">
            <a:noFill/>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1314" name="Text Box 696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Поняття «</a:t>
            </a:r>
            <a:r>
              <a:rPr lang="en-US" altLang="x-none" sz="4200" dirty="0" err="1">
                <a:solidFill>
                  <a:srgbClr val="FFFFFF"/>
                </a:solidFill>
                <a:latin typeface="Arial" panose="020B0604020202020204" pitchFamily="34" charset="0"/>
              </a:rPr>
              <a:t>main</a:t>
            </a:r>
            <a:r>
              <a:rPr lang="ru-RU" altLang="x-none" sz="4200" dirty="0" err="1">
                <a:solidFill>
                  <a:srgbClr val="FFFFFF"/>
                </a:solidFill>
                <a:latin typeface="Arial" panose="020B0604020202020204" pitchFamily="34" charset="0"/>
              </a:rPr>
              <a:t>»</a:t>
            </a:r>
            <a:endParaRPr lang="ru-RU" altLang="x-none" sz="4200" dirty="0" err="1">
              <a:solidFill>
                <a:srgbClr val="FFFFFF"/>
              </a:solidFill>
              <a:latin typeface="Arial" panose="020B0604020202020204" pitchFamily="34" charset="0"/>
            </a:endParaRPr>
          </a:p>
        </p:txBody>
      </p:sp>
      <p:sp>
        <p:nvSpPr>
          <p:cNvPr id="141315" name="Text Box 69633"/>
          <p:cNvSpPr txBox="1"/>
          <p:nvPr/>
        </p:nvSpPr>
        <p:spPr>
          <a:xfrm>
            <a:off x="609600" y="153035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3200" b="1" dirty="0" err="1">
                <a:solidFill>
                  <a:srgbClr val="000000"/>
                </a:solidFill>
                <a:latin typeface="Arial" panose="020B0604020202020204" pitchFamily="34" charset="0"/>
              </a:rPr>
              <a:t>main </a:t>
            </a:r>
            <a:r>
              <a:rPr lang="en-GB" altLang="x-none" sz="3200" dirty="0" err="1">
                <a:solidFill>
                  <a:srgbClr val="000000"/>
                </a:solidFill>
                <a:latin typeface="Arial" panose="020B0604020202020204" pitchFamily="34" charset="0"/>
              </a:rPr>
              <a:t>- назва основної функції додатка, так звана </a:t>
            </a:r>
            <a:r>
              <a:rPr lang="en-GB" altLang="x-none" sz="3200" b="1" dirty="0" err="1">
                <a:solidFill>
                  <a:srgbClr val="000000"/>
                </a:solidFill>
                <a:latin typeface="Arial" panose="020B0604020202020204" pitchFamily="34" charset="0"/>
              </a:rPr>
              <a:t>точка входу</a:t>
            </a:r>
            <a:r>
              <a:rPr lang="en-GB" altLang="x-none" sz="3200" dirty="0" err="1">
                <a:solidFill>
                  <a:srgbClr val="000000"/>
                </a:solidFill>
                <a:latin typeface="Arial" panose="020B0604020202020204" pitchFamily="34" charset="0"/>
              </a:rPr>
              <a:t> - звідси програма стартує, і всі команди виконуватимуться порядково одна за одною, згори донизу. Поки що домовимося всі команди писати між фігурними дужками цієї функції. Прийде час, і ми навчимося робити додаткові функції, крім мейна. </a:t>
            </a:r>
            <a:endParaRPr lang="en-GB" altLang="x-none" sz="3200" dirty="0" err="1">
              <a:solidFill>
                <a:srgbClr val="000000"/>
              </a:solidFill>
              <a:latin typeface="Arial" panose="020B0604020202020204" pitchFamily="34" charset="0"/>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3362" name="Text Box 706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Виведення даних на екран</a:t>
            </a:r>
            <a:endParaRPr lang="ru-RU" altLang="x-none" sz="4200" dirty="0" err="1">
              <a:solidFill>
                <a:srgbClr val="FFFFFF"/>
              </a:solidFill>
              <a:latin typeface="Arial" panose="020B0604020202020204" pitchFamily="34" charset="0"/>
            </a:endParaRPr>
          </a:p>
        </p:txBody>
      </p:sp>
      <p:sp>
        <p:nvSpPr>
          <p:cNvPr id="143363" name="Text Box 70657"/>
          <p:cNvSpPr txBox="1"/>
          <p:nvPr/>
        </p:nvSpPr>
        <p:spPr>
          <a:xfrm>
            <a:off x="679450" y="1412875"/>
            <a:ext cx="7924800" cy="4419600"/>
          </a:xfrm>
          <a:prstGeom prst="rect">
            <a:avLst/>
          </a:prstGeom>
          <a:noFill/>
          <a:ln w="9525">
            <a:noFill/>
          </a:ln>
        </p:spPr>
        <p:txBody>
          <a:bodyPr wrap="square" lIns="91440" tIns="45720" rIns="91440" bIns="45720" anchor="t" anchorCtr="0"/>
          <a:p>
            <a:pPr defTabSz="457200">
              <a:spcBef>
                <a:spcPts val="10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4000" dirty="0" err="1">
              <a:solidFill>
                <a:srgbClr val="000000"/>
              </a:solidFill>
              <a:latin typeface="Arial" panose="020B0604020202020204" pitchFamily="34" charset="0"/>
            </a:endParaRPr>
          </a:p>
          <a:p>
            <a:pPr defTabSz="457200">
              <a:spcBef>
                <a:spcPts val="9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3600" b="1" dirty="0" err="1">
                <a:solidFill>
                  <a:srgbClr val="000000"/>
                </a:solidFill>
                <a:latin typeface="Arial" panose="020B0604020202020204" pitchFamily="34" charset="0"/>
              </a:rPr>
              <a:t>cout &lt;&lt; </a:t>
            </a:r>
            <a:r>
              <a:rPr lang="en-US" altLang="x-none" sz="3600" b="1" dirty="0" err="1">
                <a:solidFill>
                  <a:srgbClr val="C00000"/>
                </a:solidFill>
                <a:latin typeface="Arial" panose="020B0604020202020204" pitchFamily="34" charset="0"/>
              </a:rPr>
              <a:t>“Hello world!\n”</a:t>
            </a:r>
            <a:r>
              <a:rPr lang="en-US" altLang="x-none" sz="3600" b="1" dirty="0" err="1">
                <a:solidFill>
                  <a:srgbClr val="000000"/>
                </a:solidFill>
                <a:latin typeface="Arial" panose="020B0604020202020204" pitchFamily="34" charset="0"/>
              </a:rPr>
              <a:t>;</a:t>
            </a:r>
            <a:endParaRPr lang="en-US" altLang="x-none" sz="3600" b="1"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Існують символи, які мають спеціальне призначення. Вони можуть бути представлені за допомогою т.зв.</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Escape-послідовностей</a:t>
            </a:r>
            <a:r>
              <a:rPr lang="ru-RU" altLang="x-none" sz="3200" dirty="0" err="1">
                <a:solidFill>
                  <a:srgbClr val="000000"/>
                </a:solidFill>
                <a:latin typeface="Arial" panose="020B0604020202020204" pitchFamily="34" charset="0"/>
              </a:rPr>
              <a:t> (керуючих послідовностей).</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5410" name="Text Box 716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200" dirty="0" err="1">
                <a:solidFill>
                  <a:srgbClr val="FFFFFF"/>
                </a:solidFill>
                <a:latin typeface="Arial" panose="020B0604020202020204" pitchFamily="34" charset="0"/>
              </a:rPr>
              <a:t>Escape-послідовність</a:t>
            </a:r>
            <a:endParaRPr lang="en-GB" altLang="x-none" sz="4200" dirty="0" err="1">
              <a:solidFill>
                <a:srgbClr val="FFFFFF"/>
              </a:solidFill>
              <a:latin typeface="Arial" panose="020B0604020202020204" pitchFamily="34" charset="0"/>
            </a:endParaRPr>
          </a:p>
        </p:txBody>
      </p:sp>
      <p:sp>
        <p:nvSpPr>
          <p:cNvPr id="145411" name="Text Box 71681"/>
          <p:cNvSpPr txBox="1"/>
          <p:nvPr/>
        </p:nvSpPr>
        <p:spPr>
          <a:xfrm>
            <a:off x="609600" y="1484313"/>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Escape-послідовність</a:t>
            </a:r>
            <a:r>
              <a:rPr lang="ru-RU" altLang="x-none" sz="3200" dirty="0" err="1">
                <a:solidFill>
                  <a:srgbClr val="000000"/>
                </a:solidFill>
                <a:latin typeface="Arial" panose="020B0604020202020204" pitchFamily="34" charset="0"/>
              </a:rPr>
              <a:t> - це спеціальна комбінація символів, що починається </a:t>
            </a:r>
            <a:r>
              <a:rPr lang="uk-UA"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з символу зворотного слеша ( \ ) і замінюється транслятором на певний символ, який має спеціальне значення, або його не можна використовувати </a:t>
            </a:r>
            <a:r>
              <a:rPr lang="uk-UA"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в даному контексті, або він відсутній </a:t>
            </a:r>
            <a:r>
              <a:rPr lang="uk-UA" altLang="ru-RU"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на клавіатурі.</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7458" name="Text Box 727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Основні послідовності</a:t>
            </a:r>
            <a:endParaRPr lang="ru-RU" altLang="x-none" sz="4100" dirty="0" err="1">
              <a:solidFill>
                <a:srgbClr val="FFFFFF"/>
              </a:solidFill>
              <a:latin typeface="Arial" panose="020B0604020202020204" pitchFamily="34" charset="0"/>
            </a:endParaRPr>
          </a:p>
        </p:txBody>
      </p:sp>
      <p:sp>
        <p:nvSpPr>
          <p:cNvPr id="147459" name="Text Box 72705"/>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\n - перехід на новий рядок</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\t - табуляція (вирівнювання)</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 - просто слеш</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 - </a:t>
            </a:r>
            <a:r>
              <a:rPr lang="uk-UA" altLang="en-GB" sz="3200" dirty="0" err="1">
                <a:solidFill>
                  <a:srgbClr val="000000"/>
                </a:solidFill>
                <a:latin typeface="Arial" panose="020B0604020202020204" pitchFamily="34" charset="0"/>
              </a:rPr>
              <a:t>подвійна </a:t>
            </a:r>
            <a:r>
              <a:rPr lang="en-GB" altLang="x-none" sz="3200" dirty="0" err="1">
                <a:solidFill>
                  <a:srgbClr val="000000"/>
                </a:solidFill>
                <a:latin typeface="Arial" panose="020B0604020202020204" pitchFamily="34" charset="0"/>
              </a:rPr>
              <a:t>лапка в тексті</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7F7F7F"/>
                </a:solidFill>
                <a:latin typeface="Arial" panose="020B0604020202020204" pitchFamily="34" charset="0"/>
              </a:rPr>
              <a:t>\0 - завершення рядка</a:t>
            </a:r>
            <a:endParaRPr lang="en-GB" altLang="x-none" sz="3200" dirty="0" err="1">
              <a:solidFill>
                <a:srgbClr val="7F7F7F"/>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7F7F7F"/>
                </a:solidFill>
                <a:latin typeface="Arial" panose="020B0604020202020204" pitchFamily="34" charset="0"/>
              </a:rPr>
              <a:t>\r - переведення </a:t>
            </a:r>
            <a:r>
              <a:rPr lang="uk-UA" altLang="en-GB" sz="3200" dirty="0" err="1">
                <a:solidFill>
                  <a:srgbClr val="7F7F7F"/>
                </a:solidFill>
                <a:latin typeface="Arial" panose="020B0604020202020204" pitchFamily="34" charset="0"/>
              </a:rPr>
              <a:t>“</a:t>
            </a:r>
            <a:r>
              <a:rPr lang="en-GB" altLang="x-none" sz="3200" dirty="0" err="1">
                <a:solidFill>
                  <a:srgbClr val="7F7F7F"/>
                </a:solidFill>
                <a:latin typeface="Arial" panose="020B0604020202020204" pitchFamily="34" charset="0"/>
              </a:rPr>
              <a:t>каретки</a:t>
            </a:r>
            <a:r>
              <a:rPr lang="uk-UA" altLang="en-GB" sz="3200" dirty="0" err="1">
                <a:solidFill>
                  <a:srgbClr val="7F7F7F"/>
                </a:solidFill>
                <a:latin typeface="Arial" panose="020B0604020202020204" pitchFamily="34" charset="0"/>
              </a:rPr>
              <a:t>”</a:t>
            </a:r>
            <a:endParaRPr lang="en-GB" altLang="x-none" sz="3200" dirty="0" err="1">
              <a:solidFill>
                <a:srgbClr val="7F7F7F"/>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7F7F7F"/>
                </a:solidFill>
                <a:latin typeface="Arial" panose="020B0604020202020204" pitchFamily="34" charset="0"/>
              </a:rPr>
              <a:t>\a - звуковий сигнал</a:t>
            </a:r>
            <a:endParaRPr lang="en-GB" altLang="x-none" sz="3200" dirty="0" err="1">
              <a:solidFill>
                <a:srgbClr val="7F7F7F"/>
              </a:solidFill>
              <a:latin typeface="Arial" panose="020B0604020202020204" pitchFamily="34" charset="0"/>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5410" name="Text Box 716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en-GB" sz="4200" dirty="0" err="1">
                <a:solidFill>
                  <a:srgbClr val="FFFFFF"/>
                </a:solidFill>
                <a:latin typeface="Arial" panose="020B0604020202020204" pitchFamily="34" charset="0"/>
              </a:rPr>
              <a:t>Сирі рядки</a:t>
            </a:r>
            <a:endParaRPr lang="uk-UA" altLang="en-GB" sz="4200" dirty="0" err="1">
              <a:solidFill>
                <a:srgbClr val="FFFFFF"/>
              </a:solidFill>
              <a:latin typeface="Arial" panose="020B0604020202020204" pitchFamily="34" charset="0"/>
            </a:endParaRPr>
          </a:p>
        </p:txBody>
      </p:sp>
      <p:sp>
        <p:nvSpPr>
          <p:cNvPr id="145411" name="Text Box 71681"/>
          <p:cNvSpPr txBox="1"/>
          <p:nvPr/>
        </p:nvSpPr>
        <p:spPr>
          <a:xfrm>
            <a:off x="474980" y="1403985"/>
            <a:ext cx="805942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200" b="1" dirty="0" err="1">
                <a:solidFill>
                  <a:srgbClr val="000000"/>
                </a:solidFill>
                <a:latin typeface="Arial" panose="020B0604020202020204" pitchFamily="34" charset="0"/>
              </a:rPr>
              <a:t>Raw (сирі) рядкові літерали </a:t>
            </a:r>
            <a:r>
              <a:rPr lang="en-US" altLang="en-US" sz="2200" dirty="0" err="1">
                <a:solidFill>
                  <a:srgbClr val="000000"/>
                </a:solidFill>
                <a:latin typeface="Arial" panose="020B0604020202020204" pitchFamily="34" charset="0"/>
              </a:rPr>
              <a:t>- це рядкові літерали, призначені для полегшення включення вкладених символів, таких як лапки і зворотні косі риски, які зазвичай використовуються як роздільники і початок екранованої послідовності. Вони корисні, наприклад, для кодування тексту у форматі HTML. </a:t>
            </a:r>
            <a:r>
              <a:rPr lang="uk-UA" altLang="en-US" sz="2200" dirty="0" err="1">
                <a:solidFill>
                  <a:srgbClr val="000000"/>
                </a:solidFill>
                <a:latin typeface="Arial" panose="020B0604020202020204" pitchFamily="34" charset="0"/>
              </a:rPr>
              <a:t>Для </a:t>
            </a:r>
            <a:r>
              <a:rPr lang="en-US" altLang="en-US" sz="2200" dirty="0" err="1">
                <a:solidFill>
                  <a:srgbClr val="000000"/>
                </a:solidFill>
                <a:latin typeface="Arial" panose="020B0604020202020204" pitchFamily="34" charset="0"/>
              </a:rPr>
              <a:t>прикладу, </a:t>
            </a:r>
            <a:r>
              <a:rPr lang="uk-UA" altLang="en-US" sz="2200" dirty="0" err="1">
                <a:solidFill>
                  <a:srgbClr val="000000"/>
                </a:solidFill>
                <a:latin typeface="Arial" panose="020B0604020202020204" pitchFamily="34" charset="0"/>
              </a:rPr>
              <a:t>рядок</a:t>
            </a:r>
            <a:endParaRPr lang="en-US" altLang="en-US" sz="2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200" dirty="0" err="1">
                <a:solidFill>
                  <a:srgbClr val="000000"/>
                </a:solidFill>
                <a:latin typeface="Arial" panose="020B0604020202020204" pitchFamily="34" charset="0"/>
              </a:rPr>
              <a:t>"&lt;a href=\"file\"&gt;C:\\Program Files\\&lt;/a&gt;"</a:t>
            </a:r>
            <a:endParaRPr lang="en-US" altLang="en-US" sz="2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200" dirty="0" err="1">
                <a:solidFill>
                  <a:srgbClr val="000000"/>
                </a:solidFill>
                <a:latin typeface="Arial" panose="020B0604020202020204" pitchFamily="34" charset="0"/>
              </a:rPr>
              <a:t>який є звичайним рядковим літералом, </a:t>
            </a:r>
            <a:r>
              <a:rPr lang="uk-UA" altLang="en-US" sz="2200" dirty="0" err="1">
                <a:solidFill>
                  <a:srgbClr val="000000"/>
                </a:solidFill>
                <a:latin typeface="Arial" panose="020B0604020202020204" pitchFamily="34" charset="0"/>
              </a:rPr>
              <a:t>порівняємо </a:t>
            </a:r>
            <a:r>
              <a:rPr lang="en-US" altLang="en-US" sz="2200" dirty="0" err="1">
                <a:solidFill>
                  <a:srgbClr val="000000"/>
                </a:solidFill>
                <a:latin typeface="Arial" panose="020B0604020202020204" pitchFamily="34" charset="0"/>
              </a:rPr>
              <a:t>з</a:t>
            </a:r>
            <a:endParaRPr lang="en-US" altLang="en-US" sz="2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200" b="1" dirty="0" err="1">
                <a:solidFill>
                  <a:srgbClr val="000000"/>
                </a:solidFill>
                <a:latin typeface="Arial" panose="020B0604020202020204" pitchFamily="34" charset="0"/>
              </a:rPr>
              <a:t>R"(&lt;a href="file"&gt;C:\Program Files\&lt;/a&gt;)"</a:t>
            </a:r>
            <a:endParaRPr lang="en-US" altLang="en-US" sz="2200" b="1"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200" dirty="0" err="1">
                <a:solidFill>
                  <a:srgbClr val="000000"/>
                </a:solidFill>
                <a:latin typeface="Arial" panose="020B0604020202020204" pitchFamily="34" charset="0"/>
              </a:rPr>
              <a:t>який є необробленим рядковим літералом. Тут використання круглих дужок на додаток до лапок дозволяє C++ відрізнити вкладені лапки від </a:t>
            </a:r>
            <a:r>
              <a:rPr lang="uk-UA" altLang="en-US" sz="2200" dirty="0" err="1">
                <a:solidFill>
                  <a:srgbClr val="000000"/>
                </a:solidFill>
                <a:latin typeface="Arial" panose="020B0604020202020204" pitchFamily="34" charset="0"/>
              </a:rPr>
              <a:t>тих </a:t>
            </a:r>
            <a:r>
              <a:rPr lang="en-US" altLang="en-US" sz="2200" dirty="0" err="1">
                <a:solidFill>
                  <a:srgbClr val="000000"/>
                </a:solidFill>
                <a:latin typeface="Arial" panose="020B0604020202020204" pitchFamily="34" charset="0"/>
              </a:rPr>
              <a:t>лапок, що обмежують </a:t>
            </a:r>
            <a:r>
              <a:rPr lang="uk-UA" altLang="en-US" sz="2200" dirty="0" err="1">
                <a:solidFill>
                  <a:srgbClr val="000000"/>
                </a:solidFill>
                <a:latin typeface="Arial" panose="020B0604020202020204" pitchFamily="34" charset="0"/>
              </a:rPr>
              <a:t>		</a:t>
            </a:r>
            <a:r>
              <a:rPr lang="en-US" altLang="en-US" sz="2200" dirty="0" err="1">
                <a:solidFill>
                  <a:srgbClr val="000000"/>
                </a:solidFill>
                <a:latin typeface="Arial" panose="020B0604020202020204" pitchFamily="34" charset="0"/>
              </a:rPr>
              <a:t>сам рядок.</a:t>
            </a:r>
            <a:endParaRPr lang="en-US" altLang="en-US" sz="2200" dirty="0" err="1">
              <a:solidFill>
                <a:srgbClr val="000000"/>
              </a:solidFill>
              <a:latin typeface="Arial" panose="020B0604020202020204" pitchFamily="34" charset="0"/>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Text Box 727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Поняття коментаря</a:t>
            </a:r>
            <a:endParaRPr lang="ru-RU" altLang="x-none" sz="4100" dirty="0" err="1">
              <a:solidFill>
                <a:srgbClr val="FFFFFF"/>
              </a:solidFill>
              <a:latin typeface="Arial" panose="020B0604020202020204" pitchFamily="34" charset="0"/>
            </a:endParaRPr>
          </a:p>
        </p:txBody>
      </p:sp>
      <p:sp>
        <p:nvSpPr>
          <p:cNvPr id="147459" name="Text Box 72705"/>
          <p:cNvSpPr txBox="1"/>
          <p:nvPr/>
        </p:nvSpPr>
        <p:spPr>
          <a:xfrm>
            <a:off x="503555" y="1451610"/>
            <a:ext cx="8030845" cy="456819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GB" sz="2800" b="1" dirty="0" err="1">
                <a:solidFill>
                  <a:schemeClr val="tx1"/>
                </a:solidFill>
                <a:latin typeface="Arial" panose="020B0604020202020204" pitchFamily="34" charset="0"/>
              </a:rPr>
              <a:t>Коментар </a:t>
            </a:r>
            <a:r>
              <a:rPr lang="en-US" altLang="en-GB" sz="2800" dirty="0" err="1">
                <a:solidFill>
                  <a:schemeClr val="tx1"/>
                </a:solidFill>
                <a:latin typeface="Arial" panose="020B0604020202020204" pitchFamily="34" charset="0"/>
              </a:rPr>
              <a:t>у програмуванні — це текст у коді, який ігнорується інтерпретатором або компілятором і не впливає на виконання програми.</a:t>
            </a:r>
            <a:r>
              <a:rPr lang="uk-UA" altLang="en-US" sz="2800" dirty="0" err="1">
                <a:solidFill>
                  <a:schemeClr val="tx1"/>
                </a:solidFill>
                <a:latin typeface="Arial" panose="020B0604020202020204" pitchFamily="34" charset="0"/>
              </a:rPr>
              <a:t> </a:t>
            </a:r>
            <a:r>
              <a:rPr lang="en-US" altLang="en-GB" sz="2800" dirty="0" err="1">
                <a:solidFill>
                  <a:schemeClr val="tx1"/>
                </a:solidFill>
                <a:latin typeface="Arial" panose="020B0604020202020204" pitchFamily="34" charset="0"/>
              </a:rPr>
              <a:t>Коментарі використовуються для пояснення коду, опису його функціональності або нагадування про щось важливе для розробника. Вони допомагають іншим програмістам (або самому автору </a:t>
            </a:r>
            <a:r>
              <a:rPr lang="uk-UA" altLang="en-US" sz="2800" dirty="0" err="1">
                <a:solidFill>
                  <a:schemeClr val="tx1"/>
                </a:solidFill>
                <a:latin typeface="Arial" panose="020B0604020202020204" pitchFamily="34" charset="0"/>
              </a:rPr>
              <a:t>                     </a:t>
            </a:r>
            <a:r>
              <a:rPr lang="en-US" altLang="en-GB" sz="2800" dirty="0" err="1">
                <a:solidFill>
                  <a:schemeClr val="tx1"/>
                </a:solidFill>
                <a:latin typeface="Arial" panose="020B0604020202020204" pitchFamily="34" charset="0"/>
              </a:rPr>
              <a:t>в майбутньому) швидше зрозуміти логіку програми.</a:t>
            </a:r>
            <a:endParaRPr lang="en-US" altLang="en-GB" sz="2800" dirty="0" err="1">
              <a:solidFill>
                <a:schemeClr val="tx1"/>
              </a:solidFill>
              <a:latin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sym typeface="+mn-ea"/>
              </a:rPr>
              <a:t>Здача ДЗ</a:t>
            </a:r>
            <a:r>
              <a:rPr lang="uk-UA" altLang="ru-RU" sz="4200" dirty="0" err="1">
                <a:solidFill>
                  <a:srgbClr val="FFFFFF"/>
                </a:solidFill>
                <a:sym typeface="+mn-ea"/>
              </a:rPr>
              <a:t> протягом тижня!</a:t>
            </a:r>
            <a:endParaRPr lang="en-US" altLang="x-none" sz="4200" dirty="0" err="1">
              <a:solidFill>
                <a:srgbClr val="FFFFFF"/>
              </a:solidFill>
              <a:latin typeface="Arial" panose="020B0604020202020204" pitchFamily="34" charset="0"/>
            </a:endParaRPr>
          </a:p>
        </p:txBody>
      </p:sp>
      <p:pic>
        <p:nvPicPr>
          <p:cNvPr id="2" name="Picture 1" descr="Снимок экрана 2024-10-26 130534"/>
          <p:cNvPicPr>
            <a:picLocks noChangeAspect="1"/>
          </p:cNvPicPr>
          <p:nvPr/>
        </p:nvPicPr>
        <p:blipFill>
          <a:blip r:embed="rId1"/>
          <a:stretch>
            <a:fillRect/>
          </a:stretch>
        </p:blipFill>
        <p:spPr>
          <a:xfrm>
            <a:off x="27305" y="1493520"/>
            <a:ext cx="9144000" cy="4299585"/>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Text Box 727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ru-RU" sz="4100" dirty="0" err="1">
                <a:solidFill>
                  <a:srgbClr val="FFFFFF"/>
                </a:solidFill>
                <a:latin typeface="Arial" panose="020B0604020202020204" pitchFamily="34" charset="0"/>
              </a:rPr>
              <a:t>Види коментарів</a:t>
            </a:r>
            <a:endParaRPr lang="uk-UA" altLang="ru-RU" sz="4100" dirty="0" err="1">
              <a:solidFill>
                <a:srgbClr val="FFFFFF"/>
              </a:solidFill>
              <a:latin typeface="Arial" panose="020B0604020202020204" pitchFamily="34" charset="0"/>
            </a:endParaRPr>
          </a:p>
        </p:txBody>
      </p:sp>
      <p:sp>
        <p:nvSpPr>
          <p:cNvPr id="147459" name="Text Box 72705"/>
          <p:cNvSpPr txBox="1"/>
          <p:nvPr/>
        </p:nvSpPr>
        <p:spPr>
          <a:xfrm>
            <a:off x="503555" y="1451610"/>
            <a:ext cx="8030845" cy="456819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en-US" altLang="en-GB" sz="2500" dirty="0" err="1">
              <a:solidFill>
                <a:schemeClr val="tx1"/>
              </a:solidFill>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17780" y="1673860"/>
            <a:ext cx="9194165" cy="4345940"/>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ext Box 61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Алфавіт мови</a:t>
            </a:r>
            <a:r>
              <a:rPr lang="uk-UA" altLang="ru-RU" sz="4200" dirty="0" err="1">
                <a:solidFill>
                  <a:srgbClr val="FFFFFF"/>
                </a:solidFill>
                <a:latin typeface="Arial" panose="020B0604020202020204" pitchFamily="34" charset="0"/>
              </a:rPr>
              <a:t> складається з:</a:t>
            </a:r>
            <a:endParaRPr lang="uk-UA" altLang="ru-RU" sz="4200" dirty="0" err="1">
              <a:solidFill>
                <a:srgbClr val="FFFFFF"/>
              </a:solidFill>
              <a:latin typeface="Arial" panose="020B0604020202020204" pitchFamily="34" charset="0"/>
            </a:endParaRPr>
          </a:p>
        </p:txBody>
      </p:sp>
      <p:sp>
        <p:nvSpPr>
          <p:cNvPr id="8194" name="Text Box 6145"/>
          <p:cNvSpPr txBox="1"/>
          <p:nvPr/>
        </p:nvSpPr>
        <p:spPr>
          <a:xfrm>
            <a:off x="609600" y="1457325"/>
            <a:ext cx="7924800" cy="4419600"/>
          </a:xfrm>
          <a:prstGeom prst="rect">
            <a:avLst/>
          </a:prstGeom>
          <a:noFill/>
          <a:ln w="9525">
            <a:noFill/>
          </a:ln>
        </p:spPr>
        <p:txBody>
          <a:bodyPr wrap="square" lIns="91440" tIns="45720" rIns="91440" bIns="45720" anchor="t" anchorCtr="0"/>
          <a:p>
            <a:pPr marL="341630" indent="-341630" defTabSz="457200">
              <a:spcBef>
                <a:spcPts val="75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3000" dirty="0" err="1">
                <a:solidFill>
                  <a:srgbClr val="000000"/>
                </a:solidFill>
                <a:latin typeface="Arial" panose="020B0604020202020204" pitchFamily="34" charset="0"/>
              </a:rPr>
              <a:t>Прописних і малих літер латинського алфавіту (A-Z, a-z). Прописні та малі літери в коді розрізняються, ця властивість називається </a:t>
            </a:r>
            <a:r>
              <a:rPr lang="en-GB" altLang="x-none" sz="3000" b="1" dirty="0" err="1">
                <a:solidFill>
                  <a:srgbClr val="000000"/>
                </a:solidFill>
                <a:latin typeface="Arial" panose="020B0604020202020204" pitchFamily="34" charset="0"/>
              </a:rPr>
              <a:t>чутливістю</a:t>
            </a:r>
            <a:r>
              <a:rPr lang="uk-UA" altLang="en-GB" sz="3000" b="1" dirty="0" err="1">
                <a:solidFill>
                  <a:srgbClr val="000000"/>
                </a:solidFill>
                <a:latin typeface="Arial" panose="020B0604020202020204" pitchFamily="34" charset="0"/>
              </a:rPr>
              <a:t>  </a:t>
            </a:r>
            <a:r>
              <a:rPr lang="en-GB" altLang="x-none" sz="3000" b="1" dirty="0" err="1">
                <a:solidFill>
                  <a:srgbClr val="000000"/>
                </a:solidFill>
                <a:latin typeface="Arial" panose="020B0604020202020204" pitchFamily="34" charset="0"/>
              </a:rPr>
              <a:t> до регістру символів (регістрозалежність)</a:t>
            </a:r>
            <a:r>
              <a:rPr lang="en-GB" altLang="x-none" sz="3000" dirty="0" err="1">
                <a:solidFill>
                  <a:srgbClr val="000000"/>
                </a:solidFill>
                <a:latin typeface="Arial" panose="020B0604020202020204" pitchFamily="34" charset="0"/>
              </a:rPr>
              <a:t>. Приклади регістрозалежних мов: </a:t>
            </a:r>
            <a:r>
              <a:rPr lang="en-US" altLang="x-none" sz="3000" dirty="0" err="1">
                <a:solidFill>
                  <a:srgbClr val="000000"/>
                </a:solidFill>
                <a:latin typeface="Arial" panose="020B0604020202020204" pitchFamily="34" charset="0"/>
              </a:rPr>
              <a:t>Python</a:t>
            </a:r>
            <a:r>
              <a:rPr lang="en-GB" altLang="x-none" sz="3000" dirty="0" err="1">
                <a:solidFill>
                  <a:srgbClr val="000000"/>
                </a:solidFill>
                <a:latin typeface="Arial" panose="020B0604020202020204" pitchFamily="34" charset="0"/>
              </a:rPr>
              <a:t>, C++, C#. Приклади регістронезалежних мов: HTML, SQL.</a:t>
            </a:r>
            <a:endParaRPr lang="en-GB" altLang="x-none" sz="3000" dirty="0" err="1">
              <a:solidFill>
                <a:srgbClr val="000000"/>
              </a:solidFill>
              <a:latin typeface="Arial" panose="020B0604020202020204" pitchFamily="34" charset="0"/>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Text Box 71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sym typeface="+mn-ea"/>
              </a:rPr>
              <a:t>Алфавіт мови</a:t>
            </a:r>
            <a:r>
              <a:rPr lang="uk-UA" altLang="ru-RU" sz="4200" dirty="0" err="1">
                <a:solidFill>
                  <a:srgbClr val="FFFFFF"/>
                </a:solidFill>
                <a:sym typeface="+mn-ea"/>
              </a:rPr>
              <a:t> складається з:</a:t>
            </a:r>
            <a:endParaRPr lang="ru-RU" altLang="x-none" sz="4200" dirty="0" err="1">
              <a:solidFill>
                <a:srgbClr val="FFFFFF"/>
              </a:solidFill>
              <a:latin typeface="Arial" panose="020B0604020202020204" pitchFamily="34" charset="0"/>
            </a:endParaRPr>
          </a:p>
        </p:txBody>
      </p:sp>
      <p:sp>
        <p:nvSpPr>
          <p:cNvPr id="10242" name="Text Box 7169"/>
          <p:cNvSpPr txBox="1"/>
          <p:nvPr/>
        </p:nvSpPr>
        <p:spPr>
          <a:xfrm>
            <a:off x="609600" y="1457325"/>
            <a:ext cx="7924800" cy="4419600"/>
          </a:xfrm>
          <a:prstGeom prst="rect">
            <a:avLst/>
          </a:prstGeom>
          <a:noFill/>
          <a:ln w="9525">
            <a:noFill/>
          </a:ln>
        </p:spPr>
        <p:txBody>
          <a:bodyPr wrap="square" lIns="91440" tIns="45720" rIns="91440" bIns="45720" anchor="t" anchorCtr="0"/>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500" dirty="0" err="1">
                <a:solidFill>
                  <a:srgbClr val="000000"/>
                </a:solidFill>
                <a:latin typeface="Arial" panose="020B0604020202020204" pitchFamily="34" charset="0"/>
              </a:rPr>
              <a:t>Цифр від 0 до 9</a:t>
            </a:r>
            <a:endParaRPr lang="ru-RU" altLang="x-none" sz="3500" dirty="0" err="1">
              <a:solidFill>
                <a:srgbClr val="000000"/>
              </a:solidFill>
              <a:latin typeface="Arial" panose="020B0604020202020204" pitchFamily="34" charset="0"/>
            </a:endParaRPr>
          </a:p>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500" dirty="0" err="1">
                <a:solidFill>
                  <a:srgbClr val="000000"/>
                </a:solidFill>
                <a:latin typeface="Arial" panose="020B0604020202020204" pitchFamily="34" charset="0"/>
              </a:rPr>
              <a:t>Пробільних символів (пробіл, горизонтальна табуляція TAB, перехід на наступний рядок ENTER)</a:t>
            </a:r>
            <a:endParaRPr lang="ru-RU" altLang="x-none" sz="3500" dirty="0" err="1">
              <a:solidFill>
                <a:srgbClr val="000000"/>
              </a:solidFill>
              <a:latin typeface="Arial" panose="020B0604020202020204" pitchFamily="34" charset="0"/>
            </a:endParaRPr>
          </a:p>
          <a:p>
            <a:pPr marL="341630" indent="-341630" defTabSz="457200">
              <a:spcBef>
                <a:spcPts val="87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3500" dirty="0" err="1">
                <a:solidFill>
                  <a:srgbClr val="000000"/>
                </a:solidFill>
                <a:latin typeface="Arial" panose="020B0604020202020204" pitchFamily="34" charset="0"/>
              </a:rPr>
              <a:t>Спеціальних символів: </a:t>
            </a:r>
            <a:r>
              <a:rPr lang="ru-RU" altLang="x-none" sz="3500" b="1" dirty="0" err="1">
                <a:solidFill>
                  <a:srgbClr val="000000"/>
                </a:solidFill>
                <a:latin typeface="Arial" panose="020B0604020202020204" pitchFamily="34" charset="0"/>
              </a:rPr>
              <a:t>, . ; : _ + - * / % &lt; &gt; = ^ ? ! &amp; | ~ ( ) { } [ ] " ' #</a:t>
            </a:r>
            <a:endParaRPr lang="ru-RU" altLang="x-none" sz="3500" b="1" dirty="0" err="1">
              <a:solidFill>
                <a:srgbClr val="000000"/>
              </a:solidFill>
              <a:latin typeface="Arial" panose="020B0604020202020204" pitchFamily="34" charset="0"/>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лексеми</a:t>
            </a:r>
            <a:endParaRPr lang="ru-RU" altLang="x-none" sz="4200" dirty="0" err="1">
              <a:solidFill>
                <a:srgbClr val="FFFFFF"/>
              </a:solidFill>
              <a:latin typeface="Arial" panose="020B0604020202020204" pitchFamily="34" charset="0"/>
            </a:endParaRPr>
          </a:p>
        </p:txBody>
      </p:sp>
      <p:sp>
        <p:nvSpPr>
          <p:cNvPr id="12290" name="Text Box 819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10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4000" b="1" dirty="0" err="1">
                <a:solidFill>
                  <a:srgbClr val="000000"/>
                </a:solidFill>
                <a:latin typeface="Arial" panose="020B0604020202020204" pitchFamily="34" charset="0"/>
              </a:rPr>
              <a:t>Лексема </a:t>
            </a:r>
            <a:r>
              <a:rPr lang="ru-RU" altLang="x-none" sz="4000" dirty="0" err="1">
                <a:solidFill>
                  <a:srgbClr val="000000"/>
                </a:solidFill>
                <a:latin typeface="Arial" panose="020B0604020202020204" pitchFamily="34" charset="0"/>
              </a:rPr>
              <a:t>- це найменша неподільна частина мови, яку розпізнає компілятор. Із лексем складаються всі мовні конструкції.</a:t>
            </a:r>
            <a:endParaRPr lang="ru-RU" altLang="x-none" sz="4000" dirty="0" err="1">
              <a:solidFill>
                <a:srgbClr val="000000"/>
              </a:solidFill>
              <a:latin typeface="Arial" panose="020B0604020202020204" pitchFamily="34" charset="0"/>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 Box 921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Класи лексем</a:t>
            </a:r>
            <a:endParaRPr lang="ru-RU" altLang="x-none" sz="4200" dirty="0" err="1">
              <a:solidFill>
                <a:srgbClr val="FFFFFF"/>
              </a:solidFill>
              <a:latin typeface="Arial" panose="020B0604020202020204" pitchFamily="34" charset="0"/>
            </a:endParaRPr>
          </a:p>
        </p:txBody>
      </p:sp>
      <p:sp>
        <p:nvSpPr>
          <p:cNvPr id="14338" name="Text Box 9217"/>
          <p:cNvSpPr txBox="1"/>
          <p:nvPr/>
        </p:nvSpPr>
        <p:spPr>
          <a:xfrm>
            <a:off x="609600" y="1600200"/>
            <a:ext cx="7924800" cy="4419600"/>
          </a:xfrm>
          <a:prstGeom prst="rect">
            <a:avLst/>
          </a:prstGeom>
          <a:noFill/>
          <a:ln w="9525">
            <a:noFill/>
          </a:ln>
        </p:spPr>
        <p:txBody>
          <a:bodyPr wrap="square" lIns="91440" tIns="45720" rIns="91440" bIns="45720" anchor="t" anchorCtr="0"/>
          <a:p>
            <a:pPr marL="341630" indent="-341630" defTabSz="457200">
              <a:spcBef>
                <a:spcPts val="10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4000" dirty="0" err="1">
                <a:solidFill>
                  <a:srgbClr val="000000"/>
                </a:solidFill>
                <a:latin typeface="Arial" panose="020B0604020202020204" pitchFamily="34" charset="0"/>
              </a:rPr>
              <a:t>ідентифікатори (identifiers)</a:t>
            </a:r>
            <a:endParaRPr lang="ru-RU" altLang="x-none" sz="4000" dirty="0" err="1">
              <a:solidFill>
                <a:srgbClr val="000000"/>
              </a:solidFill>
              <a:latin typeface="Arial" panose="020B0604020202020204" pitchFamily="34" charset="0"/>
            </a:endParaRPr>
          </a:p>
          <a:p>
            <a:pPr marL="341630" indent="-341630" defTabSz="457200">
              <a:spcBef>
                <a:spcPts val="10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4000" dirty="0" err="1">
                <a:solidFill>
                  <a:srgbClr val="000000"/>
                </a:solidFill>
                <a:latin typeface="Arial" panose="020B0604020202020204" pitchFamily="34" charset="0"/>
              </a:rPr>
              <a:t>ключові слова (keywords)</a:t>
            </a:r>
            <a:endParaRPr lang="ru-RU" altLang="x-none" sz="4000" dirty="0" err="1">
              <a:solidFill>
                <a:srgbClr val="000000"/>
              </a:solidFill>
              <a:latin typeface="Arial" panose="020B0604020202020204" pitchFamily="34" charset="0"/>
            </a:endParaRPr>
          </a:p>
          <a:p>
            <a:pPr marL="341630" indent="-341630" defTabSz="457200">
              <a:spcBef>
                <a:spcPts val="10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4000" dirty="0" err="1">
                <a:solidFill>
                  <a:srgbClr val="000000"/>
                </a:solidFill>
                <a:latin typeface="Arial" panose="020B0604020202020204" pitchFamily="34" charset="0"/>
              </a:rPr>
              <a:t>літерали (literals)</a:t>
            </a:r>
            <a:endParaRPr lang="ru-RU" altLang="x-none" sz="4000" dirty="0" err="1">
              <a:solidFill>
                <a:srgbClr val="000000"/>
              </a:solidFill>
              <a:latin typeface="Arial" panose="020B0604020202020204" pitchFamily="34" charset="0"/>
            </a:endParaRPr>
          </a:p>
          <a:p>
            <a:pPr marL="341630" indent="-341630" defTabSz="457200">
              <a:spcBef>
                <a:spcPts val="10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4000" dirty="0" err="1">
                <a:solidFill>
                  <a:srgbClr val="000000"/>
                </a:solidFill>
                <a:latin typeface="Arial" panose="020B0604020202020204" pitchFamily="34" charset="0"/>
              </a:rPr>
              <a:t>роздільники (separators)</a:t>
            </a:r>
            <a:endParaRPr lang="ru-RU" altLang="x-none" sz="4000" dirty="0" err="1">
              <a:solidFill>
                <a:srgbClr val="000000"/>
              </a:solidFill>
              <a:latin typeface="Arial" panose="020B0604020202020204" pitchFamily="34" charset="0"/>
            </a:endParaRPr>
          </a:p>
          <a:p>
            <a:pPr marL="341630" indent="-341630" defTabSz="457200">
              <a:spcBef>
                <a:spcPts val="1000"/>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4000" dirty="0" err="1">
                <a:solidFill>
                  <a:srgbClr val="000000"/>
                </a:solidFill>
                <a:latin typeface="Arial" panose="020B0604020202020204" pitchFamily="34" charset="0"/>
              </a:rPr>
              <a:t>оператори (operators)</a:t>
            </a:r>
            <a:endParaRPr lang="ru-RU" altLang="x-none" sz="4000" dirty="0" err="1">
              <a:solidFill>
                <a:srgbClr val="000000"/>
              </a:solidFill>
              <a:latin typeface="Arial" panose="020B0604020202020204" pitchFamily="34" charset="0"/>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102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ідентифікатора</a:t>
            </a:r>
            <a:endParaRPr lang="ru-RU" altLang="x-none" sz="4200" dirty="0" err="1">
              <a:solidFill>
                <a:srgbClr val="FFFFFF"/>
              </a:solidFill>
              <a:latin typeface="Arial" panose="020B0604020202020204" pitchFamily="34" charset="0"/>
            </a:endParaRPr>
          </a:p>
        </p:txBody>
      </p:sp>
      <p:sp>
        <p:nvSpPr>
          <p:cNvPr id="16386" name="Text Box 1024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7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000" b="1" dirty="0" err="1">
                <a:solidFill>
                  <a:srgbClr val="000000"/>
                </a:solidFill>
                <a:latin typeface="Arial" panose="020B0604020202020204" pitchFamily="34" charset="0"/>
              </a:rPr>
              <a:t>Ідентифікатори </a:t>
            </a:r>
            <a:r>
              <a:rPr lang="ru-RU" altLang="x-none" sz="3000" dirty="0" err="1">
                <a:solidFill>
                  <a:srgbClr val="000000"/>
                </a:solidFill>
                <a:latin typeface="Arial" panose="020B0604020202020204" pitchFamily="34" charset="0"/>
              </a:rPr>
              <a:t>- це імена, якими позначаються різні об'єкти програми, </a:t>
            </a:r>
            <a:r>
              <a:rPr lang="en-US" altLang="ru-RU" sz="3000" dirty="0" err="1">
                <a:solidFill>
                  <a:srgbClr val="000000"/>
                </a:solidFill>
                <a:latin typeface="Arial" panose="020B0604020202020204" pitchFamily="34" charset="0"/>
              </a:rPr>
              <a:t>      </a:t>
            </a:r>
            <a:r>
              <a:rPr lang="ru-RU" altLang="x-none" sz="3000" dirty="0" err="1">
                <a:solidFill>
                  <a:srgbClr val="000000"/>
                </a:solidFill>
                <a:latin typeface="Arial" panose="020B0604020202020204" pitchFamily="34" charset="0"/>
              </a:rPr>
              <a:t>що визначаються програмістом (змінні, функції, класи тощо).</a:t>
            </a:r>
            <a:endParaRPr lang="ru-RU" altLang="x-none" sz="3000" dirty="0" err="1">
              <a:solidFill>
                <a:srgbClr val="000000"/>
              </a:solidFill>
              <a:latin typeface="Arial" panose="020B0604020202020204" pitchFamily="34" charset="0"/>
            </a:endParaRPr>
          </a:p>
          <a:p>
            <a:pPr defTabSz="457200">
              <a:spcBef>
                <a:spcPts val="7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000" dirty="0" err="1">
                <a:solidFill>
                  <a:srgbClr val="000000"/>
                </a:solidFill>
                <a:latin typeface="Arial" panose="020B0604020202020204" pitchFamily="34" charset="0"/>
              </a:rPr>
              <a:t>Ідентифікатор зобов'язаний бути унікальним. Може складатися з букв латинського алфавіту, цифр, символу підкреслення. Ідентифікатор не може починатися з цифри!</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ext Box 1228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Ключові слова</a:t>
            </a:r>
            <a:endParaRPr lang="ru-RU" altLang="x-none" sz="4200" dirty="0" err="1">
              <a:solidFill>
                <a:srgbClr val="FFFFFF"/>
              </a:solidFill>
              <a:latin typeface="Arial" panose="020B0604020202020204" pitchFamily="34" charset="0"/>
            </a:endParaRPr>
          </a:p>
        </p:txBody>
      </p:sp>
      <p:sp>
        <p:nvSpPr>
          <p:cNvPr id="20482" name="Text Box 12289"/>
          <p:cNvSpPr txBox="1"/>
          <p:nvPr/>
        </p:nvSpPr>
        <p:spPr>
          <a:xfrm>
            <a:off x="609600" y="1484313"/>
            <a:ext cx="7924800" cy="4419600"/>
          </a:xfrm>
          <a:prstGeom prst="rect">
            <a:avLst/>
          </a:prstGeom>
          <a:noFill/>
          <a:ln w="9525">
            <a:noFill/>
          </a:ln>
        </p:spPr>
        <p:txBody>
          <a:bodyPr wrap="square" lIns="91440" tIns="45720" rIns="91440" bIns="45720" anchor="t" anchorCtr="0"/>
          <a:p>
            <a:pPr defTabSz="457200">
              <a:spcBef>
                <a:spcPts val="10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4000" b="1" dirty="0" err="1">
                <a:solidFill>
                  <a:srgbClr val="000000"/>
                </a:solidFill>
                <a:latin typeface="Arial" panose="020B0604020202020204" pitchFamily="34" charset="0"/>
              </a:rPr>
              <a:t>Ключові слова</a:t>
            </a:r>
            <a:r>
              <a:rPr lang="en-GB" altLang="x-none" sz="4000" dirty="0" err="1">
                <a:solidFill>
                  <a:srgbClr val="000000"/>
                </a:solidFill>
                <a:latin typeface="Arial" panose="020B0604020202020204" pitchFamily="34" charset="0"/>
              </a:rPr>
              <a:t> (keywords) - це зарезервовані, службові слова, які не можна використовувати в своїх цілях (наприклад, ідентифікатор не може бути ключовим словом).</a:t>
            </a:r>
            <a:endParaRPr lang="en-GB" altLang="x-none" sz="4000" dirty="0" err="1">
              <a:solidFill>
                <a:srgbClr val="000000"/>
              </a:solidFill>
              <a:latin typeface="Arial" panose="020B0604020202020204" pitchFamily="34" charset="0"/>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z="4200" dirty="0" err="1">
                <a:solidFill>
                  <a:srgbClr val="FFFFFF"/>
                </a:solidFill>
                <a:latin typeface="Arial" panose="020B0604020202020204" pitchFamily="34" charset="0"/>
              </a:rPr>
              <a:t>Ключові слова мови C++</a:t>
            </a:r>
            <a:endParaRPr lang="en-GB" altLang="x-none" sz="4200" dirty="0" err="1">
              <a:solidFill>
                <a:srgbClr val="FFFFFF"/>
              </a:solidFill>
              <a:latin typeface="Arial" panose="020B0604020202020204" pitchFamily="34" charset="0"/>
            </a:endParaRPr>
          </a:p>
        </p:txBody>
      </p:sp>
      <p:sp>
        <p:nvSpPr>
          <p:cNvPr id="22530" name="Text Box 13313"/>
          <p:cNvSpPr txBox="1"/>
          <p:nvPr/>
        </p:nvSpPr>
        <p:spPr>
          <a:xfrm>
            <a:off x="538163" y="1485900"/>
            <a:ext cx="7994650" cy="4606925"/>
          </a:xfrm>
          <a:prstGeom prst="rect">
            <a:avLst/>
          </a:prstGeom>
          <a:noFill/>
          <a:ln w="9525">
            <a:noFill/>
          </a:ln>
        </p:spPr>
        <p:txBody>
          <a:bodyPr wrap="square" lIns="91440" tIns="45720" rIns="91440" bIns="45720" anchor="t" anchorCtr="0"/>
          <a:p>
            <a:pPr defTabSz="457200">
              <a:spcBef>
                <a:spcPts val="7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2800" b="1" dirty="0" err="1">
                <a:solidFill>
                  <a:srgbClr val="7030A0"/>
                </a:solidFill>
                <a:latin typeface="Arial" panose="020B0604020202020204" pitchFamily="34" charset="0"/>
              </a:rPr>
              <a:t>abstract, auto, bool, break, case, catch, char, class, const, continue, decltype, default, delete, do, double, dynamic_cast, else, enum, explicit, export, extern, false, final, float, for, friend, goto, if, inline, int, long, mutable, namespace, new, nullptr, private, protected, public, return, short, signed, sizeof, static, struct, switch, template, this, throw, true, try, typedef, typeid, typename, union, unsigned, using, virtual, void, volatile, while</a:t>
            </a:r>
            <a:endParaRPr lang="en-US" altLang="x-none" sz="2800" b="1" dirty="0" err="1">
              <a:solidFill>
                <a:srgbClr val="7030A0"/>
              </a:solidFill>
              <a:latin typeface="Arial" panose="020B0604020202020204" pitchFamily="34" charset="0"/>
            </a:endParaRPr>
          </a:p>
          <a:p>
            <a:pPr defTabSz="457200">
              <a:spcBef>
                <a:spcPts val="7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2800" dirty="0" err="1">
                <a:solidFill>
                  <a:srgbClr val="000000"/>
                </a:solidFill>
                <a:latin typeface="Arial" panose="020B0604020202020204" pitchFamily="34" charset="0"/>
              </a:rPr>
              <a:t>  </a:t>
            </a:r>
            <a:endParaRPr lang="en-US" altLang="x-none" sz="2800" dirty="0" err="1">
              <a:solidFill>
                <a:srgbClr val="000000"/>
              </a:solidFill>
              <a:latin typeface="Arial" panose="020B0604020202020204" pitchFamily="34" charset="0"/>
            </a:endParaRPr>
          </a:p>
        </p:txBody>
      </p:sp>
      <p:sp>
        <p:nvSpPr>
          <p:cNvPr id="22531" name="Rectangles 13314"/>
          <p:cNvSpPr/>
          <p:nvPr/>
        </p:nvSpPr>
        <p:spPr>
          <a:xfrm>
            <a:off x="0" y="6383338"/>
            <a:ext cx="9144000" cy="642937"/>
          </a:xfrm>
          <a:prstGeom prst="rect">
            <a:avLst/>
          </a:prstGeom>
          <a:noFill/>
          <a:ln w="9525">
            <a:noFill/>
          </a:ln>
        </p:spPr>
        <p:txBody>
          <a:bodyPr wrap="square" lIns="90000" tIns="46800" rIns="90000" bIns="46800" anchor="t" anchorCtr="0">
            <a:spAutoFit/>
          </a:bodyPr>
          <a:p>
            <a:pPr algn="ct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solidFill>
                  <a:srgbClr val="996666"/>
                </a:solidFill>
                <a:latin typeface="Arial" panose="020B0604020202020204" pitchFamily="34" charset="0"/>
                <a:hlinkClick r:id="rId1"/>
              </a:rPr>
              <a:t>https://msdn.microsoft.com/uk-ua/library/2e6a4at9(v=vs.110).aspx</a:t>
            </a:r>
            <a:endParaRPr lang="en-US" altLang="x-none" dirty="0" err="1">
              <a:solidFill>
                <a:srgbClr val="996666"/>
              </a:solidFill>
              <a:latin typeface="Arial" panose="020B0604020202020204" pitchFamily="34" charset="0"/>
              <a:hlinkClick r:id="rId1"/>
            </a:endParaRPr>
          </a:p>
          <a:p>
            <a:pPr algn="ct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dirty="0" err="1">
              <a:solidFill>
                <a:srgbClr val="000000"/>
              </a:solidFill>
              <a:latin typeface="Arial" panose="020B0604020202020204" pitchFamily="34"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ext Box 143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літералу</a:t>
            </a:r>
            <a:endParaRPr lang="ru-RU" altLang="x-none" sz="4200" dirty="0" err="1">
              <a:solidFill>
                <a:srgbClr val="FFFFFF"/>
              </a:solidFill>
              <a:latin typeface="Arial" panose="020B0604020202020204" pitchFamily="34" charset="0"/>
            </a:endParaRPr>
          </a:p>
        </p:txBody>
      </p:sp>
      <p:sp>
        <p:nvSpPr>
          <p:cNvPr id="24578" name="Text Box 14337"/>
          <p:cNvSpPr txBox="1"/>
          <p:nvPr/>
        </p:nvSpPr>
        <p:spPr>
          <a:xfrm>
            <a:off x="609600" y="1457325"/>
            <a:ext cx="7924800" cy="4419600"/>
          </a:xfrm>
          <a:prstGeom prst="rect">
            <a:avLst/>
          </a:prstGeom>
          <a:noFill/>
          <a:ln w="9525">
            <a:noFill/>
          </a:ln>
        </p:spPr>
        <p:txBody>
          <a:bodyPr wrap="square" lIns="91440" tIns="45720" rIns="91440" bIns="45720" anchor="t" anchorCtr="0"/>
          <a:p>
            <a:pPr defTabSz="457200">
              <a:spcBef>
                <a:spcPts val="7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900" b="1" dirty="0" err="1">
                <a:solidFill>
                  <a:srgbClr val="000000"/>
                </a:solidFill>
                <a:latin typeface="Arial" panose="020B0604020202020204" pitchFamily="34" charset="0"/>
              </a:rPr>
              <a:t>Літерал </a:t>
            </a:r>
            <a:r>
              <a:rPr lang="ru-RU" altLang="x-none" sz="2900" dirty="0" err="1">
                <a:solidFill>
                  <a:srgbClr val="000000"/>
                </a:solidFill>
                <a:latin typeface="Arial" panose="020B0604020202020204" pitchFamily="34" charset="0"/>
              </a:rPr>
              <a:t>— це фіксоване значення, представлене в коді програми. Літерал безпосередньо вказує на яке-небудь конкретне значення даних, наприклад, число, рядок, булеве значення або інший тип даних. Він є "жорстко зашитим" значенням у програмі і не змінюється в процесі її виконання.</a:t>
            </a:r>
            <a:endParaRPr lang="ru-RU" altLang="x-none" sz="2900" dirty="0" err="1">
              <a:solidFill>
                <a:srgbClr val="000000"/>
              </a:solidFill>
              <a:latin typeface="Arial" panose="020B0604020202020204" pitchFamily="34" charset="0"/>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 Box 153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Літерали</a:t>
            </a:r>
            <a:endParaRPr lang="ru-RU" altLang="x-none" sz="4200" dirty="0" err="1">
              <a:solidFill>
                <a:srgbClr val="FFFFFF"/>
              </a:solidFill>
              <a:latin typeface="Arial" panose="020B0604020202020204" pitchFamily="34" charset="0"/>
            </a:endParaRPr>
          </a:p>
        </p:txBody>
      </p:sp>
      <p:sp>
        <p:nvSpPr>
          <p:cNvPr id="15362" name="Text Box 15361"/>
          <p:cNvSpPr txBox="1"/>
          <p:nvPr/>
        </p:nvSpPr>
        <p:spPr>
          <a:xfrm>
            <a:off x="539750" y="1457325"/>
            <a:ext cx="7924800" cy="4419600"/>
          </a:xfrm>
          <a:prstGeom prst="rect">
            <a:avLst/>
          </a:prstGeom>
          <a:noFill/>
          <a:ln w="9525">
            <a:noFill/>
          </a:ln>
        </p:spPr>
        <p:txBody>
          <a:bodyPr wrap="square" lIns="91440" tIns="45720" rIns="91440" bIns="45720" anchor="t" anchorCtr="0"/>
          <a:p>
            <a:pPr marL="1905" indent="-1905" defTabSz="457200">
              <a:lnSpc>
                <a:spcPct val="80000"/>
              </a:lnSpc>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Літерали дають змогу задати в програмі значення для числових, символьних і строкових виразів.</a:t>
            </a:r>
            <a:endParaRPr lang="ru-RU" altLang="x-none" sz="3200" noProof="1" dirty="0" err="1">
              <a:solidFill>
                <a:srgbClr val="000000"/>
              </a:solidFill>
            </a:endParaRPr>
          </a:p>
          <a:p>
            <a:pPr marL="1905" indent="-1905" defTabSz="457200">
              <a:lnSpc>
                <a:spcPct val="80000"/>
              </a:lnSpc>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3200" noProof="1" dirty="0" err="1">
              <a:solidFill>
                <a:srgbClr val="000000"/>
              </a:solidFill>
            </a:endParaRPr>
          </a:p>
          <a:p>
            <a:pPr marL="1905" indent="-1905" defTabSz="457200">
              <a:lnSpc>
                <a:spcPct val="80000"/>
              </a:lnSpc>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У С++ визначено такі види літералів:</a:t>
            </a:r>
            <a:endParaRPr lang="ru-RU" altLang="x-none" sz="3200" noProof="1" dirty="0" err="1">
              <a:solidFill>
                <a:srgbClr val="000000"/>
              </a:solidFill>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цілочисельний (integer)</a:t>
            </a:r>
            <a:endParaRPr lang="ru-RU" altLang="x-none" sz="3200" noProof="1" dirty="0" err="1">
              <a:solidFill>
                <a:srgbClr val="000000"/>
              </a:solidFill>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дробовий (floating-point)</a:t>
            </a:r>
            <a:endParaRPr lang="ru-RU" altLang="x-none" sz="3200" noProof="1" dirty="0" err="1">
              <a:solidFill>
                <a:srgbClr val="000000"/>
              </a:solidFill>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булевський (boolean)</a:t>
            </a:r>
            <a:endParaRPr lang="ru-RU" altLang="x-none" sz="3200" noProof="1" dirty="0" err="1">
              <a:solidFill>
                <a:srgbClr val="000000"/>
              </a:solidFill>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символьний (character)</a:t>
            </a:r>
            <a:endParaRPr lang="ru-RU" altLang="x-none" sz="3200" noProof="1" dirty="0" err="1">
              <a:solidFill>
                <a:srgbClr val="000000"/>
              </a:solidFill>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рядковий (string)</a:t>
            </a:r>
            <a:endParaRPr lang="ru-RU" altLang="x-none" sz="3200" noProof="1" dirty="0" err="1">
              <a:solidFill>
                <a:srgbClr val="000000"/>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6626" name="Text Box 163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uk-UA" altLang="en-GB" sz="4200" dirty="0" err="1">
                <a:solidFill>
                  <a:srgbClr val="FFFFFF"/>
                </a:solidFill>
                <a:latin typeface="Arial" panose="020B0604020202020204" pitchFamily="34" charset="0"/>
              </a:rPr>
              <a:t>Основний підручник</a:t>
            </a:r>
            <a:r>
              <a:rPr lang="en-GB" altLang="x-none" sz="4200" dirty="0" err="1">
                <a:solidFill>
                  <a:srgbClr val="FFFFFF"/>
                </a:solidFill>
                <a:latin typeface="Arial" panose="020B0604020202020204" pitchFamily="34" charset="0"/>
              </a:rPr>
              <a:t> з C++</a:t>
            </a:r>
            <a:endParaRPr lang="en-GB" altLang="x-none" sz="4200" dirty="0" err="1">
              <a:solidFill>
                <a:srgbClr val="FFFFFF"/>
              </a:solidFill>
              <a:latin typeface="Arial" panose="020B0604020202020204" pitchFamily="34" charset="0"/>
            </a:endParaRPr>
          </a:p>
        </p:txBody>
      </p:sp>
      <p:sp>
        <p:nvSpPr>
          <p:cNvPr id="26627" name="Text Box 16385"/>
          <p:cNvSpPr txBox="1"/>
          <p:nvPr/>
        </p:nvSpPr>
        <p:spPr>
          <a:xfrm>
            <a:off x="609600" y="1557338"/>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Стівен Прата, вже </a:t>
            </a:r>
            <a:r>
              <a:rPr lang="uk-UA" altLang="ru-RU" sz="3200" b="1" dirty="0" err="1">
                <a:solidFill>
                  <a:srgbClr val="000000"/>
                </a:solidFill>
                <a:latin typeface="Arial" panose="020B0604020202020204" pitchFamily="34" charset="0"/>
              </a:rPr>
              <a:t>має бути</a:t>
            </a:r>
            <a:r>
              <a:rPr lang="ru-RU" altLang="x-none" sz="3200" b="1" dirty="0" err="1">
                <a:solidFill>
                  <a:srgbClr val="000000"/>
                </a:solidFill>
                <a:latin typeface="Arial" panose="020B0604020202020204" pitchFamily="34" charset="0"/>
              </a:rPr>
              <a:t> в бесіді</a:t>
            </a:r>
            <a:endParaRPr lang="ru-RU" altLang="x-none" sz="3200" b="1" dirty="0" err="1">
              <a:solidFill>
                <a:srgbClr val="000000"/>
              </a:solidFill>
              <a:latin typeface="Arial" panose="020B0604020202020204" pitchFamily="34" charset="0"/>
            </a:endParaRPr>
          </a:p>
        </p:txBody>
      </p:sp>
      <p:pic>
        <p:nvPicPr>
          <p:cNvPr id="26628" name="Picture 16386"/>
          <p:cNvPicPr>
            <a:picLocks noChangeAspect="1"/>
          </p:cNvPicPr>
          <p:nvPr/>
        </p:nvPicPr>
        <p:blipFill>
          <a:blip r:embed="rId1"/>
          <a:stretch>
            <a:fillRect/>
          </a:stretch>
        </p:blipFill>
        <p:spPr>
          <a:xfrm>
            <a:off x="1284288" y="2317750"/>
            <a:ext cx="6564312" cy="3702050"/>
          </a:xfrm>
          <a:prstGeom prst="rect">
            <a:avLst/>
          </a:prstGeom>
          <a:noFill/>
          <a:ln w="9525">
            <a:noFill/>
          </a:ln>
        </p:spPr>
      </p:pic>
      <p:sp>
        <p:nvSpPr>
          <p:cNvPr id="26629" name="Rectangles 16387"/>
          <p:cNvSpPr/>
          <p:nvPr/>
        </p:nvSpPr>
        <p:spPr>
          <a:xfrm>
            <a:off x="0" y="6527800"/>
            <a:ext cx="9144000" cy="642938"/>
          </a:xfrm>
          <a:prstGeom prst="rect">
            <a:avLst/>
          </a:prstGeom>
          <a:noFill/>
          <a:ln w="9525">
            <a:noFill/>
          </a:ln>
        </p:spPr>
        <p:txBody>
          <a:bodyPr wrap="squar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2"/>
              </a:rPr>
              <a:t>https://www.youtube.com/playlist?list=PL_TCIVgAqn3qMPCYSjOgpzjMDstkNZOLb</a:t>
            </a:r>
            <a:endParaRPr lang="en-US" altLang="x-none" dirty="0" err="1">
              <a:solidFill>
                <a:srgbClr val="CCCCFF"/>
              </a:solidFill>
              <a:latin typeface="Arial" panose="020B0604020202020204" pitchFamily="34" charset="0"/>
              <a:hlinkClick r:id="rId2"/>
            </a:endParaRPr>
          </a:p>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996666"/>
              </a:solidFill>
              <a:latin typeface="Arial" panose="020B0604020202020204" pitchFamily="34" charset="0"/>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 Box 153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Приклади л</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терал</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в</a:t>
            </a:r>
            <a:endParaRPr lang="ru-RU" altLang="x-none" sz="4200" dirty="0" err="1">
              <a:solidFill>
                <a:srgbClr val="FFFFFF"/>
              </a:solidFill>
              <a:latin typeface="Arial" panose="020B0604020202020204" pitchFamily="34" charset="0"/>
            </a:endParaRPr>
          </a:p>
        </p:txBody>
      </p:sp>
      <p:sp>
        <p:nvSpPr>
          <p:cNvPr id="26626" name="Text Box 15361"/>
          <p:cNvSpPr txBox="1"/>
          <p:nvPr/>
        </p:nvSpPr>
        <p:spPr>
          <a:xfrm>
            <a:off x="539750" y="1457325"/>
            <a:ext cx="7924800" cy="4419600"/>
          </a:xfrm>
          <a:prstGeom prst="rect">
            <a:avLst/>
          </a:prstGeom>
          <a:noFill/>
          <a:ln w="9525">
            <a:noFill/>
          </a:ln>
        </p:spPr>
        <p:txBody>
          <a:bodyPr wrap="square" lIns="91440" tIns="45720" rIns="91440" bIns="45720" anchor="t" anchorCtr="0"/>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dirty="0" err="1">
                <a:solidFill>
                  <a:srgbClr val="000000"/>
                </a:solidFill>
                <a:latin typeface="Arial" panose="020B0604020202020204" pitchFamily="34" charset="0"/>
              </a:rPr>
              <a:t>Цілочисельні літерали: </a:t>
            </a:r>
            <a:r>
              <a:rPr lang="ru-RU" altLang="x-none" sz="3200" b="1" dirty="0" err="1">
                <a:solidFill>
                  <a:srgbClr val="000000"/>
                </a:solidFill>
                <a:latin typeface="Arial" panose="020B0604020202020204" pitchFamily="34" charset="0"/>
              </a:rPr>
              <a:t>42, 100, -7</a:t>
            </a:r>
            <a:endParaRPr lang="ru-RU" altLang="x-none" sz="3200" b="1" dirty="0" err="1">
              <a:solidFill>
                <a:srgbClr val="000000"/>
              </a:solidFill>
              <a:latin typeface="Arial" panose="020B0604020202020204" pitchFamily="34" charset="0"/>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dirty="0" err="1">
                <a:solidFill>
                  <a:srgbClr val="000000"/>
                </a:solidFill>
                <a:latin typeface="Arial" panose="020B0604020202020204" pitchFamily="34" charset="0"/>
              </a:rPr>
              <a:t>Дробові літерали: </a:t>
            </a:r>
            <a:r>
              <a:rPr lang="ru-RU" altLang="x-none" sz="3200" b="1" dirty="0" err="1">
                <a:solidFill>
                  <a:srgbClr val="000000"/>
                </a:solidFill>
                <a:latin typeface="Arial" panose="020B0604020202020204" pitchFamily="34" charset="0"/>
              </a:rPr>
              <a:t>3.14, -0.001, 2.0</a:t>
            </a:r>
            <a:endParaRPr lang="ru-RU" altLang="x-none" sz="3200" b="1" dirty="0" err="1">
              <a:solidFill>
                <a:srgbClr val="000000"/>
              </a:solidFill>
              <a:latin typeface="Arial" panose="020B0604020202020204" pitchFamily="34" charset="0"/>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dirty="0" err="1">
                <a:solidFill>
                  <a:srgbClr val="000000"/>
                </a:solidFill>
                <a:latin typeface="Arial" panose="020B0604020202020204" pitchFamily="34" charset="0"/>
              </a:rPr>
              <a:t>Рядков</a:t>
            </a:r>
            <a:r>
              <a:rPr lang="uk-UA" altLang="x-none" sz="3200" dirty="0" err="1">
                <a:solidFill>
                  <a:srgbClr val="000000"/>
                </a:solidFill>
                <a:latin typeface="Arial" panose="020B0604020202020204" pitchFamily="34" charset="0"/>
              </a:rPr>
              <a:t>ий</a:t>
            </a:r>
            <a:r>
              <a:rPr lang="ru-RU" altLang="x-none" sz="3200" dirty="0" err="1">
                <a:solidFill>
                  <a:srgbClr val="000000"/>
                </a:solidFill>
                <a:latin typeface="Arial" panose="020B0604020202020204" pitchFamily="34" charset="0"/>
              </a:rPr>
              <a:t> літерал: </a:t>
            </a:r>
            <a:r>
              <a:rPr lang="ru-RU" altLang="x-none" sz="3200" b="1" dirty="0" err="1">
                <a:solidFill>
                  <a:srgbClr val="000000"/>
                </a:solidFill>
                <a:latin typeface="Arial" panose="020B0604020202020204" pitchFamily="34" charset="0"/>
              </a:rPr>
              <a:t>"hello"</a:t>
            </a:r>
            <a:endParaRPr lang="ru-RU" altLang="x-none" sz="3200" dirty="0" err="1">
              <a:solidFill>
                <a:srgbClr val="000000"/>
              </a:solidFill>
              <a:latin typeface="Arial" panose="020B0604020202020204" pitchFamily="34" charset="0"/>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uk-UA" altLang="ru-RU" sz="3200" dirty="0" err="1">
                <a:solidFill>
                  <a:srgbClr val="000000"/>
                </a:solidFill>
                <a:latin typeface="Arial" panose="020B0604020202020204" pitchFamily="34" charset="0"/>
              </a:rPr>
              <a:t>Символьні літерали</a:t>
            </a:r>
            <a:r>
              <a:rPr lang="en-US" altLang="uk-UA" sz="3200" dirty="0" err="1">
                <a:solidFill>
                  <a:srgbClr val="000000"/>
                </a:solidFill>
                <a:latin typeface="Arial" panose="020B0604020202020204" pitchFamily="34" charset="0"/>
              </a:rPr>
              <a:t>:</a:t>
            </a:r>
            <a:r>
              <a:rPr lang="uk-UA" altLang="ru-RU" sz="3200" b="1" dirty="0" err="1">
                <a:solidFill>
                  <a:srgbClr val="000000"/>
                </a:solidFill>
                <a:latin typeface="Arial" panose="020B0604020202020204" pitchFamily="34" charset="0"/>
              </a:rPr>
              <a:t> </a:t>
            </a:r>
            <a:r>
              <a:rPr lang="ru-RU" altLang="x-none" sz="3200" b="1" dirty="0" err="1">
                <a:solidFill>
                  <a:srgbClr val="000000"/>
                </a:solidFill>
                <a:latin typeface="Arial" panose="020B0604020202020204" pitchFamily="34" charset="0"/>
              </a:rPr>
              <a:t>'</a:t>
            </a:r>
            <a:r>
              <a:rPr lang="en-US" altLang="x-none" sz="3200" b="1" dirty="0" err="1">
                <a:solidFill>
                  <a:srgbClr val="000000"/>
                </a:solidFill>
                <a:latin typeface="Arial" panose="020B0604020202020204" pitchFamily="34" charset="0"/>
              </a:rPr>
              <a:t>x</a:t>
            </a:r>
            <a:r>
              <a:rPr lang="ru-RU" altLang="x-none" sz="3200" b="1" dirty="0" err="1">
                <a:solidFill>
                  <a:srgbClr val="000000"/>
                </a:solidFill>
                <a:latin typeface="Arial" panose="020B0604020202020204" pitchFamily="34" charset="0"/>
              </a:rPr>
              <a:t>'</a:t>
            </a:r>
            <a:r>
              <a:rPr lang="en-US" altLang="ru-RU" sz="3200" b="1" dirty="0" err="1">
                <a:solidFill>
                  <a:srgbClr val="000000"/>
                </a:solidFill>
                <a:latin typeface="Arial" panose="020B0604020202020204" pitchFamily="34" charset="0"/>
              </a:rPr>
              <a:t>, </a:t>
            </a:r>
            <a:r>
              <a:rPr lang="ru-RU" altLang="x-none" sz="3200" b="1" dirty="0" err="1">
                <a:solidFill>
                  <a:srgbClr val="000000"/>
                </a:solidFill>
                <a:sym typeface="+mn-ea"/>
              </a:rPr>
              <a:t>'</a:t>
            </a:r>
            <a:r>
              <a:rPr lang="en-US" altLang="ru-RU" sz="3200" b="1" dirty="0" err="1">
                <a:solidFill>
                  <a:srgbClr val="000000"/>
                </a:solidFill>
                <a:sym typeface="+mn-ea"/>
              </a:rPr>
              <a:t>\n</a:t>
            </a:r>
            <a:r>
              <a:rPr lang="ru-RU" altLang="x-none" sz="3200" b="1" dirty="0" err="1">
                <a:solidFill>
                  <a:srgbClr val="000000"/>
                </a:solidFill>
                <a:sym typeface="+mn-ea"/>
              </a:rPr>
              <a:t>'</a:t>
            </a:r>
            <a:endParaRPr lang="ru-RU" altLang="x-none" sz="3200" b="1" dirty="0" err="1">
              <a:solidFill>
                <a:srgbClr val="000000"/>
              </a:solidFill>
              <a:latin typeface="Arial" panose="020B0604020202020204" pitchFamily="34" charset="0"/>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dirty="0" err="1">
                <a:solidFill>
                  <a:srgbClr val="000000"/>
                </a:solidFill>
                <a:latin typeface="Arial" panose="020B0604020202020204" pitchFamily="34" charset="0"/>
              </a:rPr>
              <a:t>Булеві літерали: </a:t>
            </a:r>
            <a:r>
              <a:rPr lang="en-US" altLang="ru-RU" sz="3200" b="1" dirty="0" err="1">
                <a:solidFill>
                  <a:srgbClr val="000000"/>
                </a:solidFill>
                <a:latin typeface="Arial" panose="020B0604020202020204" pitchFamily="34" charset="0"/>
              </a:rPr>
              <a:t>t</a:t>
            </a:r>
            <a:r>
              <a:rPr lang="ru-RU" altLang="x-none" sz="3200" b="1" dirty="0" err="1">
                <a:solidFill>
                  <a:srgbClr val="000000"/>
                </a:solidFill>
                <a:latin typeface="Arial" panose="020B0604020202020204" pitchFamily="34" charset="0"/>
              </a:rPr>
              <a:t>rue, </a:t>
            </a:r>
            <a:r>
              <a:rPr lang="en-US" altLang="ru-RU" sz="3200" b="1" dirty="0" err="1">
                <a:solidFill>
                  <a:srgbClr val="000000"/>
                </a:solidFill>
                <a:latin typeface="Arial" panose="020B0604020202020204" pitchFamily="34" charset="0"/>
              </a:rPr>
              <a:t>f</a:t>
            </a:r>
            <a:r>
              <a:rPr lang="ru-RU" altLang="x-none" sz="3200" b="1" dirty="0" err="1">
                <a:solidFill>
                  <a:srgbClr val="000000"/>
                </a:solidFill>
                <a:latin typeface="Arial" panose="020B0604020202020204" pitchFamily="34" charset="0"/>
              </a:rPr>
              <a:t>alse</a:t>
            </a:r>
            <a:endParaRPr lang="ru-RU" altLang="x-none" sz="3200" b="1" dirty="0" err="1">
              <a:solidFill>
                <a:srgbClr val="000000"/>
              </a:solidFill>
              <a:latin typeface="Arial" panose="020B0604020202020204" pitchFamily="34" charset="0"/>
            </a:endParaRPr>
          </a:p>
          <a:p>
            <a:pPr marL="457200" indent="-457200" defTabSz="457200">
              <a:lnSpc>
                <a:spcPct val="80000"/>
              </a:lnSpc>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3200" b="1" dirty="0" err="1">
              <a:solidFill>
                <a:srgbClr val="000000"/>
              </a:solidFill>
              <a:latin typeface="Arial" panose="020B0604020202020204" pitchFamily="34"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 Box 163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оператора</a:t>
            </a:r>
            <a:endParaRPr lang="ru-RU" altLang="x-none" sz="4200" dirty="0" err="1">
              <a:solidFill>
                <a:srgbClr val="FFFFFF"/>
              </a:solidFill>
              <a:latin typeface="Arial" panose="020B0604020202020204" pitchFamily="34" charset="0"/>
            </a:endParaRPr>
          </a:p>
        </p:txBody>
      </p:sp>
      <p:sp>
        <p:nvSpPr>
          <p:cNvPr id="28674" name="Text Box 16385"/>
          <p:cNvSpPr txBox="1"/>
          <p:nvPr/>
        </p:nvSpPr>
        <p:spPr>
          <a:xfrm>
            <a:off x="609600" y="1385888"/>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Оператор </a:t>
            </a:r>
            <a:r>
              <a:rPr lang="ru-RU" altLang="x-none" sz="3200" dirty="0" err="1">
                <a:solidFill>
                  <a:srgbClr val="000000"/>
                </a:solidFill>
                <a:latin typeface="Arial" panose="020B0604020202020204" pitchFamily="34" charset="0"/>
              </a:rPr>
              <a:t>- це конструкція мови програмування, яка виконує певну дію над аргументами (операндами).</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dirty="0" err="1">
                <a:solidFill>
                  <a:srgbClr val="000000"/>
                </a:solidFill>
                <a:latin typeface="Arial" panose="020B0604020202020204" pitchFamily="34" charset="0"/>
              </a:rPr>
              <a:t>Операнд </a:t>
            </a:r>
            <a:r>
              <a:rPr lang="ru-RU" altLang="x-none" sz="3200" dirty="0" err="1">
                <a:solidFill>
                  <a:srgbClr val="000000"/>
                </a:solidFill>
                <a:latin typeface="Arial" panose="020B0604020202020204" pitchFamily="34" charset="0"/>
              </a:rPr>
              <a:t>- це аргумент оператора, тобто те значення, над яким оператор виконує дію.</a:t>
            </a:r>
            <a:endParaRPr lang="ru-RU" altLang="x-none" sz="3200" dirty="0" err="1">
              <a:solidFill>
                <a:srgbClr val="000000"/>
              </a:solidFill>
              <a:latin typeface="Arial" panose="020B0604020202020204" pitchFamily="34" charset="0"/>
            </a:endParaRPr>
          </a:p>
        </p:txBody>
      </p:sp>
      <p:pic>
        <p:nvPicPr>
          <p:cNvPr id="28675" name="Picture 16386"/>
          <p:cNvPicPr>
            <a:picLocks noChangeAspect="1"/>
          </p:cNvPicPr>
          <p:nvPr/>
        </p:nvPicPr>
        <p:blipFill>
          <a:blip r:embed="rId1"/>
          <a:stretch>
            <a:fillRect/>
          </a:stretch>
        </p:blipFill>
        <p:spPr>
          <a:xfrm>
            <a:off x="1763713" y="5013325"/>
            <a:ext cx="5472112" cy="1860550"/>
          </a:xfrm>
          <a:prstGeom prst="rect">
            <a:avLst/>
          </a:prstGeom>
          <a:noFill/>
          <a:ln w="9525">
            <a:noFill/>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 Box 174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Класифікація за кількістю</a:t>
            </a:r>
            <a:endParaRPr lang="ru-RU" altLang="x-none" sz="4200" dirty="0" err="1">
              <a:solidFill>
                <a:srgbClr val="FFFFFF"/>
              </a:solidFill>
              <a:latin typeface="Arial" panose="020B0604020202020204" pitchFamily="34" charset="0"/>
            </a:endParaRPr>
          </a:p>
        </p:txBody>
      </p:sp>
      <p:sp>
        <p:nvSpPr>
          <p:cNvPr id="17410" name="Text Box 17409"/>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За кількістю операндів оператори поділяють на:</a:t>
            </a:r>
            <a:endParaRPr lang="ru-RU" altLang="x-none" sz="2700" noProof="1" dirty="0" err="1">
              <a:solidFill>
                <a:srgbClr val="000000"/>
              </a:solidFill>
            </a:endParaRPr>
          </a:p>
          <a:p>
            <a:pPr marL="457200" indent="-457200" defTabSz="457200">
              <a:spcBef>
                <a:spcPts val="6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b="1" noProof="1" dirty="0" err="1">
                <a:solidFill>
                  <a:srgbClr val="000000"/>
                </a:solidFill>
                <a:latin typeface="Arial" panose="020B0604020202020204" pitchFamily="34" charset="0"/>
                <a:ea typeface="Microsoft YaHei" panose="020B0503020204020204" charset="-122"/>
                <a:cs typeface="+mn-cs"/>
              </a:rPr>
              <a:t>Унарні </a:t>
            </a:r>
            <a:r>
              <a:rPr lang="ru-RU" altLang="x-none" sz="2700" noProof="1" dirty="0" err="1">
                <a:solidFill>
                  <a:srgbClr val="000000"/>
                </a:solidFill>
                <a:latin typeface="Arial" panose="020B0604020202020204" pitchFamily="34" charset="0"/>
                <a:ea typeface="Microsoft YaHei" panose="020B0503020204020204" charset="-122"/>
                <a:cs typeface="+mn-cs"/>
              </a:rPr>
              <a:t>- вимагають наявності 1 операнда:</a:t>
            </a:r>
            <a:endParaRPr lang="ru-RU" altLang="x-none" sz="2700" noProof="1" dirty="0" err="1">
              <a:solidFill>
                <a:srgbClr val="000000"/>
              </a:solidFill>
            </a:endParaRPr>
          </a:p>
          <a:p>
            <a:pPr algn="ct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-5</a:t>
            </a:r>
            <a:endParaRPr lang="ru-RU" altLang="x-none" sz="2700" noProof="1" dirty="0" err="1">
              <a:solidFill>
                <a:srgbClr val="000000"/>
              </a:solidFill>
            </a:endParaRPr>
          </a:p>
          <a:p>
            <a:pPr algn="ct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level++</a:t>
            </a:r>
            <a:endParaRPr lang="ru-RU" altLang="x-none" sz="2700" noProof="1" dirty="0" err="1">
              <a:solidFill>
                <a:srgbClr val="000000"/>
              </a:solidFill>
            </a:endParaRPr>
          </a:p>
          <a:p>
            <a:pPr marL="457200" indent="-457200" defTabSz="457200">
              <a:spcBef>
                <a:spcPts val="6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b="1" noProof="1" dirty="0" err="1">
                <a:solidFill>
                  <a:srgbClr val="000000"/>
                </a:solidFill>
                <a:latin typeface="Arial" panose="020B0604020202020204" pitchFamily="34" charset="0"/>
                <a:ea typeface="Microsoft YaHei" panose="020B0503020204020204" charset="-122"/>
                <a:cs typeface="+mn-cs"/>
              </a:rPr>
              <a:t>Бінарні </a:t>
            </a:r>
            <a:r>
              <a:rPr lang="ru-RU" altLang="x-none" sz="2700" noProof="1" dirty="0" err="1">
                <a:solidFill>
                  <a:srgbClr val="000000"/>
                </a:solidFill>
                <a:latin typeface="Arial" panose="020B0604020202020204" pitchFamily="34" charset="0"/>
                <a:ea typeface="Microsoft YaHei" panose="020B0503020204020204" charset="-122"/>
                <a:cs typeface="+mn-cs"/>
              </a:rPr>
              <a:t>- вимагають 2 операнди:</a:t>
            </a:r>
            <a:endParaRPr lang="ru-RU" altLang="x-none" sz="2700" noProof="1" dirty="0" err="1">
              <a:solidFill>
                <a:srgbClr val="000000"/>
              </a:solidFill>
            </a:endParaRPr>
          </a:p>
          <a:p>
            <a:pPr algn="ct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3 * 6</a:t>
            </a:r>
            <a:endParaRPr lang="ru-RU" altLang="x-none" sz="2700" noProof="1" dirty="0" err="1">
              <a:solidFill>
                <a:srgbClr val="000000"/>
              </a:solidFill>
            </a:endParaRPr>
          </a:p>
          <a:p>
            <a:pPr algn="ct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2 + 2</a:t>
            </a:r>
            <a:endParaRPr lang="ru-RU" altLang="x-none" sz="2700" noProof="1" dirty="0" err="1">
              <a:solidFill>
                <a:srgbClr val="000000"/>
              </a:solidFill>
            </a:endParaRPr>
          </a:p>
          <a:p>
            <a:pPr marL="457200" indent="-457200" defTabSz="457200">
              <a:spcBef>
                <a:spcPts val="675"/>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b="1" noProof="1" dirty="0" err="1">
                <a:solidFill>
                  <a:srgbClr val="000000"/>
                </a:solidFill>
                <a:latin typeface="Arial" panose="020B0604020202020204" pitchFamily="34" charset="0"/>
                <a:ea typeface="Microsoft YaHei" panose="020B0503020204020204" charset="-122"/>
                <a:cs typeface="+mn-cs"/>
              </a:rPr>
              <a:t>Тернарний </a:t>
            </a:r>
            <a:r>
              <a:rPr lang="ru-RU" altLang="x-none" sz="2700" noProof="1" dirty="0" err="1">
                <a:solidFill>
                  <a:srgbClr val="000000"/>
                </a:solidFill>
                <a:latin typeface="Arial" panose="020B0604020202020204" pitchFamily="34" charset="0"/>
                <a:ea typeface="Microsoft YaHei" panose="020B0503020204020204" charset="-122"/>
                <a:cs typeface="+mn-cs"/>
              </a:rPr>
              <a:t>- складається з трьох операндів:</a:t>
            </a:r>
            <a:endParaRPr lang="ru-RU" altLang="x-none" sz="2700" noProof="1" dirty="0" err="1">
              <a:solidFill>
                <a:srgbClr val="000000"/>
              </a:solidFill>
            </a:endParaRPr>
          </a:p>
          <a:p>
            <a:pPr algn="ctr" defTabSz="457200">
              <a:spcBef>
                <a:spcPts val="675"/>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noProof="1" dirty="0" err="1">
                <a:solidFill>
                  <a:srgbClr val="000000"/>
                </a:solidFill>
                <a:latin typeface="Arial" panose="020B0604020202020204" pitchFamily="34" charset="0"/>
                <a:ea typeface="Microsoft YaHei" panose="020B0503020204020204" charset="-122"/>
                <a:cs typeface="+mn-cs"/>
              </a:rPr>
              <a:t>int max = a &gt; b ? a : b;</a:t>
            </a:r>
            <a:endParaRPr lang="ru-RU" altLang="x-none" sz="2700" noProof="1" dirty="0" err="1">
              <a:solidFill>
                <a:srgbClr val="000000"/>
              </a:solidFill>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184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Оператори</a:t>
            </a:r>
            <a:endParaRPr lang="ru-RU" altLang="x-none" sz="4200" dirty="0" err="1">
              <a:solidFill>
                <a:srgbClr val="FFFFFF"/>
              </a:solidFill>
              <a:latin typeface="Arial" panose="020B0604020202020204" pitchFamily="34" charset="0"/>
            </a:endParaRPr>
          </a:p>
        </p:txBody>
      </p:sp>
      <p:sp>
        <p:nvSpPr>
          <p:cNvPr id="18434" name="Text Box 1843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Приклади операторів:</a:t>
            </a:r>
            <a:endParaRPr lang="ru-RU" altLang="x-none" sz="3200" noProof="1" dirty="0" err="1">
              <a:solidFill>
                <a:srgbClr val="000000"/>
              </a:solidFill>
            </a:endParaRPr>
          </a:p>
          <a:p>
            <a:pPr defTabSz="457200">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 - * / = ++ -- &gt;&gt; &lt;= ==</a:t>
            </a:r>
            <a:endParaRPr lang="ru-RU" altLang="x-none" sz="3200" noProof="1" dirty="0" err="1">
              <a:solidFill>
                <a:srgbClr val="000000"/>
              </a:solidFill>
            </a:endParaRPr>
          </a:p>
          <a:p>
            <a:pPr defTabSz="457200">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3200" noProof="1" dirty="0" err="1">
              <a:solidFill>
                <a:srgbClr val="000000"/>
              </a:solidFill>
            </a:endParaRPr>
          </a:p>
          <a:p>
            <a:pPr defTabSz="457200">
              <a:spcBef>
                <a:spcPts val="800"/>
              </a:spcBef>
              <a:buClrTx/>
              <a:buSzPct val="80000"/>
              <a:buFontTx/>
              <a:buNone/>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noProof="1" dirty="0" err="1">
                <a:solidFill>
                  <a:srgbClr val="000000"/>
                </a:solidFill>
                <a:latin typeface="Arial" panose="020B0604020202020204" pitchFamily="34" charset="0"/>
                <a:ea typeface="Microsoft YaHei" panose="020B0503020204020204" charset="-122"/>
                <a:cs typeface="+mn-cs"/>
              </a:rPr>
              <a:t>Оператори відрізняються:</a:t>
            </a:r>
            <a:endParaRPr lang="ru-RU" altLang="x-none" sz="3200" noProof="1" dirty="0" err="1">
              <a:solidFill>
                <a:srgbClr val="000000"/>
              </a:solidFill>
            </a:endParaRPr>
          </a:p>
          <a:p>
            <a:pPr marL="457200" indent="-457200" defTabSz="457200">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noProof="1" dirty="0" err="1">
                <a:solidFill>
                  <a:srgbClr val="000000"/>
                </a:solidFill>
                <a:latin typeface="Arial" panose="020B0604020202020204" pitchFamily="34" charset="0"/>
                <a:ea typeface="Microsoft YaHei" panose="020B0503020204020204" charset="-122"/>
                <a:cs typeface="+mn-cs"/>
              </a:rPr>
              <a:t>кількістю операндів</a:t>
            </a:r>
            <a:endParaRPr lang="ru-RU" altLang="x-none" sz="3200" b="1" noProof="1" dirty="0" err="1">
              <a:solidFill>
                <a:srgbClr val="000000"/>
              </a:solidFill>
            </a:endParaRPr>
          </a:p>
          <a:p>
            <a:pPr marL="457200" indent="-457200" defTabSz="457200">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noProof="1" dirty="0" err="1">
                <a:solidFill>
                  <a:srgbClr val="000000"/>
                </a:solidFill>
                <a:latin typeface="Arial" panose="020B0604020202020204" pitchFamily="34" charset="0"/>
                <a:ea typeface="Microsoft YaHei" panose="020B0503020204020204" charset="-122"/>
                <a:cs typeface="+mn-cs"/>
              </a:rPr>
              <a:t>пріоритетом</a:t>
            </a:r>
            <a:endParaRPr lang="ru-RU" altLang="x-none" sz="3200" b="1" noProof="1" dirty="0" err="1">
              <a:solidFill>
                <a:srgbClr val="000000"/>
              </a:solidFill>
            </a:endParaRPr>
          </a:p>
          <a:p>
            <a:pPr marL="457200" indent="-457200" defTabSz="457200">
              <a:spcBef>
                <a:spcPts val="800"/>
              </a:spcBef>
              <a:buClrTx/>
              <a:buSzPct val="80000"/>
              <a:buFont typeface="Arial" panose="020B0604020202020204" pitchFamily="34" charset="0"/>
              <a:buChar char="•"/>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b="1" noProof="1" dirty="0" err="1">
                <a:solidFill>
                  <a:srgbClr val="000000"/>
                </a:solidFill>
                <a:latin typeface="Arial" panose="020B0604020202020204" pitchFamily="34" charset="0"/>
                <a:ea typeface="Microsoft YaHei" panose="020B0503020204020204" charset="-122"/>
                <a:cs typeface="+mn-cs"/>
              </a:rPr>
              <a:t>асоціативністю</a:t>
            </a:r>
            <a:endParaRPr lang="ru-RU" altLang="x-none" sz="3200" b="1" noProof="1" dirty="0" err="1">
              <a:solidFill>
                <a:srgbClr val="000000"/>
              </a:solidFill>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ext Box 194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Таблиця пріоритетів</a:t>
            </a:r>
            <a:endParaRPr lang="ru-RU" altLang="x-none" sz="4200" dirty="0" err="1">
              <a:solidFill>
                <a:srgbClr val="FFFFFF"/>
              </a:solidFill>
              <a:latin typeface="Arial" panose="020B0604020202020204" pitchFamily="34" charset="0"/>
            </a:endParaRPr>
          </a:p>
        </p:txBody>
      </p:sp>
      <p:sp>
        <p:nvSpPr>
          <p:cNvPr id="34818" name="Content Placeholder 19457"/>
          <p:cNvSpPr>
            <a:spLocks noGrp="1"/>
          </p:cNvSpPr>
          <p:nvPr>
            <p:ph idx="4294967295"/>
          </p:nvPr>
        </p:nvSpPr>
        <p:spPr>
          <a:xfrm>
            <a:off x="609600" y="1600200"/>
            <a:ext cx="7924800" cy="4419600"/>
          </a:xfrm>
          <a:ln>
            <a:solidFill>
              <a:srgbClr val="000000"/>
            </a:solidFill>
            <a:miter/>
          </a:ln>
        </p:spPr>
        <p:txBody>
          <a:bodyPr wrap="square" lIns="90000" tIns="46800" rIns="90000" bIns="46800" anchor="t" anchorCtr="0"/>
          <a:p>
            <a:endParaRPr lang="en-GB"/>
          </a:p>
        </p:txBody>
      </p:sp>
      <p:pic>
        <p:nvPicPr>
          <p:cNvPr id="34819" name="Picture 19458"/>
          <p:cNvPicPr>
            <a:picLocks noChangeAspect="1"/>
          </p:cNvPicPr>
          <p:nvPr/>
        </p:nvPicPr>
        <p:blipFill>
          <a:blip r:embed="rId1"/>
          <a:stretch>
            <a:fillRect/>
          </a:stretch>
        </p:blipFill>
        <p:spPr>
          <a:xfrm>
            <a:off x="1547813" y="1031875"/>
            <a:ext cx="5740400" cy="5853113"/>
          </a:xfrm>
          <a:prstGeom prst="rect">
            <a:avLst/>
          </a:prstGeom>
          <a:noFill/>
          <a:ln w="9525">
            <a:noFill/>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Text Box 204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Групи операторів</a:t>
            </a:r>
            <a:endParaRPr lang="ru-RU" altLang="x-none" sz="4200" dirty="0" err="1">
              <a:solidFill>
                <a:srgbClr val="FFFFFF"/>
              </a:solidFill>
              <a:latin typeface="Arial" panose="020B0604020202020204" pitchFamily="34" charset="0"/>
            </a:endParaRPr>
          </a:p>
        </p:txBody>
      </p:sp>
      <p:sp>
        <p:nvSpPr>
          <p:cNvPr id="36866" name="Text Box 20481"/>
          <p:cNvSpPr txBox="1"/>
          <p:nvPr/>
        </p:nvSpPr>
        <p:spPr>
          <a:xfrm>
            <a:off x="468313" y="1401763"/>
            <a:ext cx="8129587" cy="4419600"/>
          </a:xfrm>
          <a:prstGeom prst="rect">
            <a:avLst/>
          </a:prstGeom>
          <a:noFill/>
          <a:ln w="9525">
            <a:noFill/>
          </a:ln>
        </p:spPr>
        <p:txBody>
          <a:bodyPr wrap="square" lIns="91440" tIns="45720" rIns="91440" bIns="45720" anchor="t" anchorCtr="0"/>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умовні оператори (if, switch)</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оператори циклу (while, do while, for)</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оператори безумовного переходу (return, break, continue, throw</a:t>
            </a:r>
            <a:r>
              <a:rPr lang="en-US" altLang="ru-RU" sz="2500" dirty="0" err="1">
                <a:solidFill>
                  <a:srgbClr val="000000"/>
                </a:solidFill>
                <a:latin typeface="Arial" panose="020B0604020202020204" pitchFamily="34" charset="0"/>
              </a:rPr>
              <a:t>, goto</a:t>
            </a:r>
            <a:r>
              <a:rPr lang="ru-RU" altLang="x-none" sz="2500" dirty="0" err="1">
                <a:solidFill>
                  <a:srgbClr val="000000"/>
                </a:solidFill>
                <a:latin typeface="Arial" panose="020B0604020202020204" pitchFamily="34" charset="0"/>
              </a:rPr>
              <a:t>)</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мітки (case, default, user labels)</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оператори-вирази (будь-який вираз, який закінчується крапкою з комою, є оператором)</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оператори-операції (арифметичні, логічні, порозрядні та операції порівняння)</a:t>
            </a:r>
            <a:endParaRPr lang="ru-RU" altLang="x-none" sz="2500" dirty="0" err="1">
              <a:solidFill>
                <a:srgbClr val="000000"/>
              </a:solidFill>
              <a:latin typeface="Arial" panose="020B0604020202020204" pitchFamily="34" charset="0"/>
            </a:endParaRPr>
          </a:p>
          <a:p>
            <a:pPr marL="341630" indent="-341630" defTabSz="457200">
              <a:spcBef>
                <a:spcPts val="625"/>
              </a:spcBef>
              <a:buClr>
                <a:srgbClr val="996666"/>
              </a:buClr>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ru-RU" altLang="x-none" sz="2500" dirty="0" err="1">
                <a:solidFill>
                  <a:srgbClr val="000000"/>
                </a:solidFill>
                <a:latin typeface="Arial" panose="020B0604020202020204" pitchFamily="34" charset="0"/>
              </a:rPr>
              <a:t>блоки</a:t>
            </a:r>
            <a:endParaRPr lang="ru-RU" altLang="x-none" sz="2500" dirty="0" err="1">
              <a:solidFill>
                <a:srgbClr val="000000"/>
              </a:solidFill>
              <a:latin typeface="Arial" panose="020B0604020202020204" pitchFamily="34" charset="0"/>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Text Box 215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3600" dirty="0" err="1">
                <a:solidFill>
                  <a:srgbClr val="FFFFFF"/>
                </a:solidFill>
                <a:latin typeface="Arial" panose="020B0604020202020204" pitchFamily="34" charset="0"/>
              </a:rPr>
              <a:t>Постфіксна та префіксна форма</a:t>
            </a:r>
            <a:endParaRPr lang="ru-RU" altLang="x-none" sz="3600" dirty="0" err="1">
              <a:solidFill>
                <a:srgbClr val="FFFFFF"/>
              </a:solidFill>
              <a:latin typeface="Arial" panose="020B0604020202020204" pitchFamily="34" charset="0"/>
            </a:endParaRPr>
          </a:p>
        </p:txBody>
      </p:sp>
      <p:sp>
        <p:nvSpPr>
          <p:cNvPr id="38914" name="Text Box 21505"/>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Одні оператори ставляться перед операндами і називаються </a:t>
            </a:r>
            <a:r>
              <a:rPr lang="en-GB" altLang="x-none" sz="3200" b="1" dirty="0" err="1">
                <a:solidFill>
                  <a:schemeClr val="tx1"/>
                </a:solidFill>
                <a:latin typeface="Arial" panose="020B0604020202020204" pitchFamily="34" charset="0"/>
              </a:rPr>
              <a:t>префіксними</a:t>
            </a:r>
            <a:r>
              <a:rPr lang="en-GB" altLang="x-none" sz="3200" dirty="0" err="1">
                <a:solidFill>
                  <a:schemeClr val="tx1"/>
                </a:solidFill>
                <a:latin typeface="Arial" panose="020B0604020202020204" pitchFamily="34" charset="0"/>
              </a:rPr>
              <a:t>, інші - після, їх називають </a:t>
            </a:r>
            <a:r>
              <a:rPr lang="en-GB" altLang="x-none" sz="3200" b="1" dirty="0" err="1">
                <a:solidFill>
                  <a:schemeClr val="tx1"/>
                </a:solidFill>
                <a:latin typeface="Arial" panose="020B0604020202020204" pitchFamily="34" charset="0"/>
              </a:rPr>
              <a:t>постфіксними </a:t>
            </a:r>
            <a:r>
              <a:rPr lang="en-GB" altLang="x-none" sz="3200" dirty="0" err="1">
                <a:solidFill>
                  <a:schemeClr val="tx1"/>
                </a:solidFill>
                <a:latin typeface="Arial" panose="020B0604020202020204" pitchFamily="34" charset="0"/>
              </a:rPr>
              <a:t>операторами. </a:t>
            </a:r>
            <a:endParaRPr lang="en-GB" altLang="x-none" sz="3200"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Більшість же операторів ставлять між двома операндами, такі оператори називаються </a:t>
            </a:r>
            <a:r>
              <a:rPr lang="en-GB" altLang="x-none" sz="3200" b="1" dirty="0" err="1">
                <a:solidFill>
                  <a:schemeClr val="tx1"/>
                </a:solidFill>
                <a:latin typeface="Arial" panose="020B0604020202020204" pitchFamily="34" charset="0"/>
              </a:rPr>
              <a:t>інфіксними </a:t>
            </a:r>
            <a:r>
              <a:rPr lang="en-GB" altLang="x-none" sz="3200" dirty="0" err="1">
                <a:solidFill>
                  <a:schemeClr val="tx1"/>
                </a:solidFill>
                <a:latin typeface="Arial" panose="020B0604020202020204" pitchFamily="34" charset="0"/>
              </a:rPr>
              <a:t>бінарними операторами.</a:t>
            </a:r>
            <a:endParaRPr lang="en-GB" altLang="x-none" sz="3200" dirty="0" err="1">
              <a:solidFill>
                <a:schemeClr val="tx1"/>
              </a:solidFill>
              <a:latin typeface="Arial" panose="020B0604020202020204" pitchFamily="34" charset="0"/>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400" dirty="0" err="1">
                <a:solidFill>
                  <a:srgbClr val="FFFFFF"/>
                </a:solidFill>
                <a:latin typeface="Arial" panose="020B0604020202020204" pitchFamily="34" charset="0"/>
              </a:rPr>
              <a:t>Роздільники</a:t>
            </a:r>
            <a:endParaRPr lang="ru-RU" altLang="x-none" sz="4400" dirty="0" err="1">
              <a:solidFill>
                <a:srgbClr val="FFFFFF"/>
              </a:solidFill>
              <a:latin typeface="Arial" panose="020B0604020202020204" pitchFamily="34" charset="0"/>
            </a:endParaRPr>
          </a:p>
        </p:txBody>
      </p:sp>
      <p:sp>
        <p:nvSpPr>
          <p:cNvPr id="40962" name="Text Box 22529"/>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9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600" dirty="0" err="1">
                <a:solidFill>
                  <a:srgbClr val="000000"/>
                </a:solidFill>
                <a:latin typeface="Arial" panose="020B0604020202020204" pitchFamily="34" charset="0"/>
              </a:rPr>
              <a:t>Роздільники - це спеціальні символи, що використовуються </a:t>
            </a:r>
            <a:r>
              <a:rPr lang="en-US" altLang="ru-RU" sz="3600" dirty="0" err="1">
                <a:solidFill>
                  <a:srgbClr val="000000"/>
                </a:solidFill>
                <a:latin typeface="Arial" panose="020B0604020202020204" pitchFamily="34" charset="0"/>
              </a:rPr>
              <a:t>      </a:t>
            </a:r>
            <a:r>
              <a:rPr lang="ru-RU" altLang="x-none" sz="3600" dirty="0" err="1">
                <a:solidFill>
                  <a:srgbClr val="000000"/>
                </a:solidFill>
                <a:latin typeface="Arial" panose="020B0604020202020204" pitchFamily="34" charset="0"/>
              </a:rPr>
              <a:t>в коді:</a:t>
            </a:r>
            <a:endParaRPr lang="ru-RU" altLang="x-none" sz="3600" dirty="0" err="1">
              <a:solidFill>
                <a:srgbClr val="000000"/>
              </a:solidFill>
              <a:latin typeface="Arial" panose="020B0604020202020204" pitchFamily="34" charset="0"/>
            </a:endParaRPr>
          </a:p>
          <a:p>
            <a:pPr defTabSz="457200">
              <a:spcBef>
                <a:spcPts val="9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600" dirty="0" err="1">
                <a:solidFill>
                  <a:srgbClr val="000000"/>
                </a:solidFill>
                <a:latin typeface="Arial" panose="020B0604020202020204" pitchFamily="34" charset="0"/>
              </a:rPr>
              <a:t>"()", "[]", "{}", ";", ",", "."</a:t>
            </a:r>
            <a:endParaRPr lang="ru-RU" altLang="x-none" sz="3600" dirty="0" err="1">
              <a:solidFill>
                <a:srgbClr val="000000"/>
              </a:solidFill>
              <a:latin typeface="Arial" panose="020B0604020202020204" pitchFamily="34" charset="0"/>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ext Box 235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Вираз</a:t>
            </a:r>
            <a:endParaRPr lang="en-US" altLang="ru-RU" sz="4200" dirty="0" err="1">
              <a:solidFill>
                <a:srgbClr val="FFFFFF"/>
              </a:solidFill>
              <a:latin typeface="Arial" panose="020B0604020202020204" pitchFamily="34" charset="0"/>
            </a:endParaRPr>
          </a:p>
        </p:txBody>
      </p:sp>
      <p:sp>
        <p:nvSpPr>
          <p:cNvPr id="43010" name="Text Box 23553"/>
          <p:cNvSpPr txBox="1"/>
          <p:nvPr/>
        </p:nvSpPr>
        <p:spPr>
          <a:xfrm>
            <a:off x="468313" y="1412875"/>
            <a:ext cx="8135937" cy="4419600"/>
          </a:xfrm>
          <a:prstGeom prst="rect">
            <a:avLst/>
          </a:prstGeom>
          <a:noFill/>
          <a:ln w="9525">
            <a:noFill/>
          </a:ln>
        </p:spPr>
        <p:txBody>
          <a:bodyPr wrap="square" lIns="91440" tIns="45720" rIns="91440" bIns="45720" anchor="t" anchorCtr="0"/>
          <a:p>
            <a:pPr defTabSz="457200">
              <a:spcBef>
                <a:spcPts val="5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300" b="1" dirty="0" err="1">
                <a:solidFill>
                  <a:srgbClr val="FF0000"/>
                </a:solidFill>
                <a:latin typeface="Arial" panose="020B0604020202020204" pitchFamily="34" charset="0"/>
              </a:rPr>
              <a:t>Вираз - це коректна комбінація операндів та операторів, яка завжди має певне результуюче значення (результат). Це значення характеризується типом даних. Як операнди можуть виступати змінні, константи, літерали, результати роботи функцій.</a:t>
            </a:r>
            <a:r>
              <a:rPr lang="en-GB" altLang="x-none" sz="2300" dirty="0" err="1">
                <a:solidFill>
                  <a:schemeClr val="tx1"/>
                </a:solidFill>
                <a:latin typeface="Arial" panose="020B0604020202020204" pitchFamily="34" charset="0"/>
              </a:rPr>
              <a:t> Приклад виразу:</a:t>
            </a:r>
            <a:endParaRPr lang="en-GB" altLang="x-none" sz="2300" dirty="0" err="1">
              <a:solidFill>
                <a:schemeClr val="tx1"/>
              </a:solidFill>
              <a:latin typeface="Arial" panose="020B0604020202020204" pitchFamily="34" charset="0"/>
            </a:endParaRPr>
          </a:p>
          <a:p>
            <a:pPr algn="ctr" defTabSz="457200">
              <a:spcBef>
                <a:spcPts val="5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300" dirty="0" err="1">
                <a:solidFill>
                  <a:schemeClr val="tx1"/>
                </a:solidFill>
                <a:latin typeface="Arial" panose="020B0604020202020204" pitchFamily="34" charset="0"/>
              </a:rPr>
              <a:t>5 + x / 8 - (3 * number);</a:t>
            </a:r>
            <a:endParaRPr lang="en-GB" altLang="x-none" sz="2300" dirty="0" err="1">
              <a:solidFill>
                <a:schemeClr val="tx1"/>
              </a:solidFill>
              <a:latin typeface="Arial" panose="020B0604020202020204" pitchFamily="34" charset="0"/>
            </a:endParaRPr>
          </a:p>
          <a:p>
            <a:pPr algn="just" defTabSz="457200">
              <a:spcBef>
                <a:spcPts val="5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300" dirty="0" err="1">
                <a:solidFill>
                  <a:schemeClr val="tx1"/>
                </a:solidFill>
                <a:latin typeface="Arial" panose="020B0604020202020204" pitchFamily="34" charset="0"/>
              </a:rPr>
              <a:t>У результаті цього виразу буде значення певного типу даних, яке можна використовувати надалі - наприклад, присвоїти змінній.</a:t>
            </a:r>
            <a:endParaRPr lang="en-GB" altLang="x-none" sz="2300" dirty="0" err="1">
              <a:solidFill>
                <a:schemeClr val="tx1"/>
              </a:solidFill>
              <a:latin typeface="Arial" panose="020B0604020202020204" pitchFamily="34" charset="0"/>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Text Box 245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Основи синтаксису</a:t>
            </a:r>
            <a:endParaRPr lang="ru-RU" altLang="x-none" sz="4200" dirty="0" err="1">
              <a:solidFill>
                <a:srgbClr val="FFFFFF"/>
              </a:solidFill>
              <a:latin typeface="Arial" panose="020B0604020202020204" pitchFamily="34" charset="0"/>
            </a:endParaRPr>
          </a:p>
        </p:txBody>
      </p:sp>
      <p:sp>
        <p:nvSpPr>
          <p:cNvPr id="45058" name="Text Box 24577"/>
          <p:cNvSpPr txBox="1"/>
          <p:nvPr/>
        </p:nvSpPr>
        <p:spPr>
          <a:xfrm>
            <a:off x="609600" y="1484313"/>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rgbClr val="000000"/>
                </a:solidFill>
                <a:latin typeface="Arial" panose="020B0604020202020204" pitchFamily="34" charset="0"/>
              </a:rPr>
              <a:t>Майже будь-яка команда (оператор) у мові C++ закінчується крапкою з комою.</a:t>
            </a:r>
            <a:endParaRPr lang="en-GB"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4000" dirty="0" err="1">
                <a:solidFill>
                  <a:srgbClr val="000000"/>
                </a:solidFill>
                <a:latin typeface="Arial" panose="020B0604020202020204" pitchFamily="34" charset="0"/>
              </a:rPr>
              <a:t>cout &lt;&lt; </a:t>
            </a:r>
            <a:r>
              <a:rPr lang="en-US" altLang="x-none" sz="4000" dirty="0" err="1">
                <a:solidFill>
                  <a:srgbClr val="C00000"/>
                </a:solidFill>
                <a:latin typeface="Arial" panose="020B0604020202020204" pitchFamily="34" charset="0"/>
              </a:rPr>
              <a:t>"Hello, world!</a:t>
            </a:r>
            <a:r>
              <a:rPr lang="ru-RU" altLang="x-none" sz="4000" dirty="0" err="1">
                <a:solidFill>
                  <a:srgbClr val="C00000"/>
                </a:solidFill>
                <a:latin typeface="Arial" panose="020B0604020202020204" pitchFamily="34" charset="0"/>
              </a:rPr>
              <a:t>\</a:t>
            </a:r>
            <a:r>
              <a:rPr lang="en-US" altLang="x-none" sz="4000" dirty="0" err="1">
                <a:solidFill>
                  <a:srgbClr val="C00000"/>
                </a:solidFill>
                <a:latin typeface="Arial" panose="020B0604020202020204" pitchFamily="34" charset="0"/>
              </a:rPr>
              <a:t>n"</a:t>
            </a:r>
            <a:r>
              <a:rPr lang="en-US" altLang="x-none" sz="4000" dirty="0" err="1">
                <a:solidFill>
                  <a:srgbClr val="000000"/>
                </a:solidFill>
                <a:latin typeface="Arial" panose="020B0604020202020204" pitchFamily="34" charset="0"/>
              </a:rPr>
              <a:t>;</a:t>
            </a:r>
            <a:endParaRPr lang="en-US" altLang="x-none" sz="4000" dirty="0" err="1">
              <a:solidFill>
                <a:srgbClr val="000000"/>
              </a:solidFill>
              <a:latin typeface="Arial" panose="020B0604020202020204" pitchFamily="34" charset="0"/>
            </a:endParaRPr>
          </a:p>
        </p:txBody>
      </p:sp>
      <p:pic>
        <p:nvPicPr>
          <p:cNvPr id="45059" name="Picture 24578"/>
          <p:cNvPicPr>
            <a:picLocks noChangeAspect="1"/>
          </p:cNvPicPr>
          <p:nvPr/>
        </p:nvPicPr>
        <p:blipFill>
          <a:blip r:embed="rId1"/>
          <a:stretch>
            <a:fillRect/>
          </a:stretch>
        </p:blipFill>
        <p:spPr>
          <a:xfrm>
            <a:off x="1528763" y="3311525"/>
            <a:ext cx="6151562" cy="3459163"/>
          </a:xfrm>
          <a:prstGeom prst="rect">
            <a:avLst/>
          </a:prstGeom>
          <a:noFill/>
          <a:ln w="9525">
            <a:noFill/>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4200" dirty="0" err="1">
                <a:solidFill>
                  <a:srgbClr val="FFFFFF"/>
                </a:solidFill>
                <a:latin typeface="Arial" panose="020B0604020202020204" pitchFamily="34" charset="0"/>
              </a:rPr>
              <a:t>Курс в</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д </a:t>
            </a:r>
            <a:r>
              <a:rPr lang="en-US" altLang="en-US" sz="4200" dirty="0" err="1">
                <a:solidFill>
                  <a:srgbClr val="FFFFFF"/>
                </a:solidFill>
                <a:latin typeface="Arial" panose="020B0604020202020204" pitchFamily="34" charset="0"/>
              </a:rPr>
              <a:t>Cisco</a:t>
            </a:r>
            <a:endParaRPr lang="en-US" altLang="en-US" sz="4200" dirty="0" err="1">
              <a:solidFill>
                <a:srgbClr val="FFFFFF"/>
              </a:solidFill>
              <a:latin typeface="Arial" panose="020B0604020202020204" pitchFamily="34" charset="0"/>
            </a:endParaRPr>
          </a:p>
        </p:txBody>
      </p:sp>
      <p:sp>
        <p:nvSpPr>
          <p:cNvPr id="4" name="Text Box 3"/>
          <p:cNvSpPr txBox="1"/>
          <p:nvPr/>
        </p:nvSpPr>
        <p:spPr>
          <a:xfrm>
            <a:off x="0" y="6395720"/>
            <a:ext cx="9086215" cy="368300"/>
          </a:xfrm>
          <a:prstGeom prst="rect">
            <a:avLst/>
          </a:prstGeom>
          <a:noFill/>
        </p:spPr>
        <p:txBody>
          <a:bodyPr wrap="square" rtlCol="0" anchor="t">
            <a:spAutoFit/>
          </a:bodyPr>
          <a:p>
            <a:pPr algn="ctr"/>
            <a:r>
              <a:rPr lang="en-US" altLang="en-US" b="1">
                <a:gradFill>
                  <a:gsLst>
                    <a:gs pos="0">
                      <a:srgbClr val="007BD3"/>
                    </a:gs>
                    <a:gs pos="100000">
                      <a:srgbClr val="034373"/>
                    </a:gs>
                  </a:gsLst>
                  <a:lin scaled="0"/>
                </a:gradFill>
              </a:rPr>
              <a:t>https://www.netacad.com/courses/c-plus-plus-essentials-1?courseLang=en-US</a:t>
            </a:r>
            <a:endParaRPr lang="en-US" altLang="en-US" b="1">
              <a:gradFill>
                <a:gsLst>
                  <a:gs pos="0">
                    <a:srgbClr val="007BD3"/>
                  </a:gs>
                  <a:gs pos="100000">
                    <a:srgbClr val="034373"/>
                  </a:gs>
                </a:gsLst>
                <a:lin scaled="0"/>
              </a:gradFill>
            </a:endParaRPr>
          </a:p>
        </p:txBody>
      </p:sp>
      <p:pic>
        <p:nvPicPr>
          <p:cNvPr id="2" name="Picture 1"/>
          <p:cNvPicPr>
            <a:picLocks noChangeAspect="1"/>
          </p:cNvPicPr>
          <p:nvPr/>
        </p:nvPicPr>
        <p:blipFill>
          <a:blip r:embed="rId1"/>
          <a:stretch>
            <a:fillRect/>
          </a:stretch>
        </p:blipFill>
        <p:spPr>
          <a:xfrm>
            <a:off x="26670" y="1628775"/>
            <a:ext cx="9134475" cy="4133850"/>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Text Box 256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Основи синтаксису</a:t>
            </a:r>
            <a:endParaRPr lang="ru-RU" altLang="x-none" sz="4200" dirty="0" err="1">
              <a:solidFill>
                <a:srgbClr val="FFFFFF"/>
              </a:solidFill>
              <a:latin typeface="Arial" panose="020B0604020202020204" pitchFamily="34" charset="0"/>
            </a:endParaRPr>
          </a:p>
        </p:txBody>
      </p:sp>
      <p:sp>
        <p:nvSpPr>
          <p:cNvPr id="47106" name="Text Box 2560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6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dirty="0" err="1">
                <a:solidFill>
                  <a:srgbClr val="000000"/>
                </a:solidFill>
                <a:latin typeface="Arial" panose="020B0604020202020204" pitchFamily="34" charset="0"/>
              </a:rPr>
              <a:t>У програмі має існувати функція main().</a:t>
            </a:r>
            <a:endParaRPr lang="ru-RU" altLang="x-none" sz="2700" dirty="0" err="1">
              <a:solidFill>
                <a:srgbClr val="000000"/>
              </a:solidFill>
              <a:latin typeface="Arial" panose="020B0604020202020204" pitchFamily="34" charset="0"/>
            </a:endParaRPr>
          </a:p>
          <a:p>
            <a:pPr defTabSz="457200">
              <a:spcBef>
                <a:spcPts val="6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ru-RU" altLang="x-none" sz="2700" dirty="0" err="1">
              <a:solidFill>
                <a:srgbClr val="000000"/>
              </a:solidFill>
              <a:latin typeface="Arial" panose="020B0604020202020204" pitchFamily="34" charset="0"/>
            </a:endParaRPr>
          </a:p>
          <a:p>
            <a:pPr defTabSz="457200">
              <a:spcBef>
                <a:spcPts val="6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700" dirty="0" err="1">
                <a:solidFill>
                  <a:srgbClr val="000000"/>
                </a:solidFill>
                <a:latin typeface="Arial" panose="020B0604020202020204" pitchFamily="34" charset="0"/>
              </a:rPr>
              <a:t>Ця функція викликається автоматично!</a:t>
            </a:r>
            <a:endParaRPr lang="ru-RU" altLang="x-none" sz="2700" dirty="0" err="1">
              <a:solidFill>
                <a:srgbClr val="000000"/>
              </a:solidFill>
              <a:latin typeface="Arial" panose="020B0604020202020204" pitchFamily="34" charset="0"/>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Text Box 2662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змінної</a:t>
            </a:r>
            <a:endParaRPr lang="ru-RU" altLang="x-none" sz="4200" dirty="0" err="1">
              <a:solidFill>
                <a:srgbClr val="FFFFFF"/>
              </a:solidFill>
              <a:latin typeface="Arial" panose="020B0604020202020204" pitchFamily="34" charset="0"/>
            </a:endParaRPr>
          </a:p>
        </p:txBody>
      </p:sp>
      <p:sp>
        <p:nvSpPr>
          <p:cNvPr id="49154" name="Text Box 26625"/>
          <p:cNvSpPr txBox="1"/>
          <p:nvPr/>
        </p:nvSpPr>
        <p:spPr>
          <a:xfrm>
            <a:off x="539750" y="1385888"/>
            <a:ext cx="8056563" cy="4419600"/>
          </a:xfrm>
          <a:prstGeom prst="rect">
            <a:avLst/>
          </a:prstGeom>
          <a:noFill/>
          <a:ln w="9525">
            <a:noFill/>
          </a:ln>
        </p:spPr>
        <p:txBody>
          <a:bodyPr wrap="square" lIns="91440" tIns="45720" rIns="91440" bIns="45720" anchor="t" anchorCtr="0"/>
          <a:p>
            <a:pPr defTabSz="457200">
              <a:spcBef>
                <a:spcPts val="6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2600" b="1" dirty="0" err="1">
                <a:solidFill>
                  <a:srgbClr val="FF0000"/>
                </a:solidFill>
                <a:latin typeface="Arial" panose="020B0604020202020204" pitchFamily="34" charset="0"/>
              </a:rPr>
              <a:t>Змінна - це іменована область в оперативній пам'яті, яка може зберігати та змінювати своє значення протягом роботи програми. Значення характеризується типом даних. </a:t>
            </a:r>
            <a:r>
              <a:rPr lang="ru-RU" altLang="x-none" sz="2600" dirty="0" err="1">
                <a:solidFill>
                  <a:schemeClr val="tx1"/>
                </a:solidFill>
                <a:latin typeface="Arial" panose="020B0604020202020204" pitchFamily="34" charset="0"/>
              </a:rPr>
              <a:t>Для того, щоб використовувати змінну в програмі, необхідно її оголосити (створити). Оголошення змінної дасть компілятору зрозуміти, що для цієї змінної необхідно виділити пам'ять, що цей ідентифікатор уже буде використовуватися, і як із цією змінною працювати надалі.</a:t>
            </a:r>
            <a:endParaRPr lang="ru-RU" altLang="x-none" sz="2600" dirty="0" err="1">
              <a:solidFill>
                <a:schemeClr val="tx1"/>
              </a:solidFill>
              <a:latin typeface="Arial" panose="020B0604020202020204" pitchFamily="34" charset="0"/>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ext Box 2764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Поняття змінної</a:t>
            </a:r>
            <a:endParaRPr lang="ru-RU" altLang="x-none" sz="4200" dirty="0" err="1">
              <a:solidFill>
                <a:srgbClr val="FFFFFF"/>
              </a:solidFill>
              <a:latin typeface="Arial" panose="020B0604020202020204" pitchFamily="34" charset="0"/>
            </a:endParaRPr>
          </a:p>
        </p:txBody>
      </p:sp>
      <p:sp>
        <p:nvSpPr>
          <p:cNvPr id="51202" name="Text Box 27649"/>
          <p:cNvSpPr txBox="1"/>
          <p:nvPr/>
        </p:nvSpPr>
        <p:spPr>
          <a:xfrm>
            <a:off x="609600" y="1600200"/>
            <a:ext cx="4106863"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200" dirty="0" err="1">
                <a:solidFill>
                  <a:srgbClr val="000000"/>
                </a:solidFill>
                <a:latin typeface="Arial" panose="020B0604020202020204" pitchFamily="34" charset="0"/>
              </a:rPr>
              <a:t>Змінні - це </a:t>
            </a:r>
            <a:r>
              <a:rPr lang="ru-RU" altLang="x-none" sz="3200" b="1" dirty="0" err="1">
                <a:solidFill>
                  <a:srgbClr val="000000"/>
                </a:solidFill>
                <a:latin typeface="Arial" panose="020B0604020202020204" pitchFamily="34" charset="0"/>
              </a:rPr>
              <a:t>своєрідні контейнери</a:t>
            </a:r>
            <a:r>
              <a:rPr lang="ru-RU" altLang="x-none" sz="3200" dirty="0" err="1">
                <a:solidFill>
                  <a:srgbClr val="000000"/>
                </a:solidFill>
                <a:latin typeface="Arial" panose="020B0604020202020204" pitchFamily="34" charset="0"/>
              </a:rPr>
              <a:t>, які можуть нести в собі числові, строкові або логічні значення.</a:t>
            </a:r>
            <a:endParaRPr lang="ru-RU" altLang="x-none" sz="3200" dirty="0" err="1">
              <a:solidFill>
                <a:srgbClr val="000000"/>
              </a:solidFill>
              <a:latin typeface="Arial" panose="020B0604020202020204" pitchFamily="34" charset="0"/>
            </a:endParaRPr>
          </a:p>
        </p:txBody>
      </p:sp>
      <p:pic>
        <p:nvPicPr>
          <p:cNvPr id="51203" name="Picture 27650"/>
          <p:cNvPicPr>
            <a:picLocks noChangeAspect="1"/>
          </p:cNvPicPr>
          <p:nvPr/>
        </p:nvPicPr>
        <p:blipFill>
          <a:blip r:embed="rId1"/>
          <a:stretch>
            <a:fillRect/>
          </a:stretch>
        </p:blipFill>
        <p:spPr>
          <a:xfrm>
            <a:off x="5003800" y="2349500"/>
            <a:ext cx="3324225" cy="2159000"/>
          </a:xfrm>
          <a:prstGeom prst="rect">
            <a:avLst/>
          </a:prstGeom>
          <a:noFill/>
          <a:ln w="9525">
            <a:noFill/>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Text Box 286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Види типізацій</a:t>
            </a:r>
            <a:endParaRPr lang="ru-RU" altLang="x-none" sz="4200" dirty="0" err="1">
              <a:solidFill>
                <a:srgbClr val="FFFFFF"/>
              </a:solidFill>
              <a:latin typeface="Arial" panose="020B0604020202020204" pitchFamily="34" charset="0"/>
            </a:endParaRPr>
          </a:p>
        </p:txBody>
      </p:sp>
      <p:sp>
        <p:nvSpPr>
          <p:cNvPr id="53250" name="Text Box 2867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7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000" b="1" dirty="0" err="1">
                <a:solidFill>
                  <a:srgbClr val="000000"/>
                </a:solidFill>
                <a:latin typeface="Arial" panose="020B0604020202020204" pitchFamily="34" charset="0"/>
              </a:rPr>
              <a:t>Статична типізація</a:t>
            </a:r>
            <a:r>
              <a:rPr lang="ru-RU" altLang="x-none" sz="3000" dirty="0" err="1">
                <a:solidFill>
                  <a:srgbClr val="000000"/>
                </a:solidFill>
                <a:latin typeface="Arial" panose="020B0604020202020204" pitchFamily="34" charset="0"/>
              </a:rPr>
              <a:t> - тип даних об'єкта визначається на етапі компіляції. </a:t>
            </a:r>
            <a:endParaRPr lang="ru-RU" altLang="x-none" sz="3000" dirty="0" err="1">
              <a:solidFill>
                <a:srgbClr val="000000"/>
              </a:solidFill>
              <a:latin typeface="Arial" panose="020B0604020202020204" pitchFamily="34" charset="0"/>
            </a:endParaRPr>
          </a:p>
          <a:p>
            <a:pPr defTabSz="457200">
              <a:spcBef>
                <a:spcPts val="7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000" dirty="0" err="1">
                <a:solidFill>
                  <a:srgbClr val="000000"/>
                </a:solidFill>
                <a:latin typeface="Arial" panose="020B0604020202020204" pitchFamily="34" charset="0"/>
              </a:rPr>
              <a:t>Якщо це відбувається на етапі виконання програми - то </a:t>
            </a:r>
            <a:r>
              <a:rPr lang="ru-RU" altLang="x-none" sz="3000" b="1" dirty="0" err="1">
                <a:solidFill>
                  <a:srgbClr val="000000"/>
                </a:solidFill>
                <a:latin typeface="Arial" panose="020B0604020202020204" pitchFamily="34" charset="0"/>
              </a:rPr>
              <a:t>динамічна</a:t>
            </a:r>
            <a:r>
              <a:rPr lang="ru-RU" altLang="x-none" sz="3000" dirty="0" err="1">
                <a:solidFill>
                  <a:srgbClr val="000000"/>
                </a:solidFill>
                <a:latin typeface="Arial" panose="020B0604020202020204" pitchFamily="34" charset="0"/>
              </a:rPr>
              <a:t>.</a:t>
            </a:r>
            <a:endParaRPr lang="ru-RU" altLang="x-none" sz="3000" dirty="0" err="1">
              <a:solidFill>
                <a:srgbClr val="000000"/>
              </a:solidFill>
              <a:latin typeface="Arial" panose="020B0604020202020204" pitchFamily="34" charset="0"/>
            </a:endParaRPr>
          </a:p>
          <a:p>
            <a:pPr defTabSz="457200">
              <a:spcBef>
                <a:spcPts val="75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000" dirty="0" err="1">
                <a:solidFill>
                  <a:srgbClr val="000000"/>
                </a:solidFill>
                <a:latin typeface="Arial" panose="020B0604020202020204" pitchFamily="34" charset="0"/>
              </a:rPr>
              <a:t>У С++ використовується статична типізація, а це означає, що </a:t>
            </a:r>
            <a:r>
              <a:rPr lang="uk-UA" altLang="x-none" sz="3000" dirty="0" err="1">
                <a:solidFill>
                  <a:srgbClr val="000000"/>
                </a:solidFill>
                <a:latin typeface="Arial" panose="020B0604020202020204" pitchFamily="34" charset="0"/>
              </a:rPr>
              <a:t>нам з вами </a:t>
            </a:r>
            <a:r>
              <a:rPr lang="ru-RU" altLang="x-none" sz="3000" dirty="0" err="1">
                <a:solidFill>
                  <a:srgbClr val="000000"/>
                </a:solidFill>
                <a:latin typeface="Arial" panose="020B0604020202020204" pitchFamily="34" charset="0"/>
              </a:rPr>
              <a:t>доведеться вибирати тип для змінної самостійно.</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ext Box 296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“Народження” змінної</a:t>
            </a:r>
            <a:endParaRPr lang="ru-RU" altLang="x-none" sz="4200" dirty="0" err="1">
              <a:solidFill>
                <a:srgbClr val="FFFFFF"/>
              </a:solidFill>
              <a:latin typeface="Arial" panose="020B0604020202020204" pitchFamily="34" charset="0"/>
            </a:endParaRPr>
          </a:p>
        </p:txBody>
      </p:sp>
      <p:sp>
        <p:nvSpPr>
          <p:cNvPr id="55298" name="Text Box 29697"/>
          <p:cNvSpPr txBox="1"/>
          <p:nvPr/>
        </p:nvSpPr>
        <p:spPr>
          <a:xfrm>
            <a:off x="609600" y="1600200"/>
            <a:ext cx="784225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b="1" dirty="0" err="1">
                <a:solidFill>
                  <a:schemeClr val="tx1"/>
                </a:solidFill>
                <a:latin typeface="Arial" panose="020B0604020202020204" pitchFamily="34" charset="0"/>
              </a:rPr>
              <a:t>тип ідентифікатор = ініціалізатор;</a:t>
            </a:r>
            <a:endParaRPr lang="en-GB" altLang="x-none" sz="3200" b="1"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endParaRPr lang="en-GB" altLang="x-none" sz="3200"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Ініціалізатор - це вираз,</a:t>
            </a:r>
            <a:endParaRPr lang="en-GB" altLang="x-none" sz="3200"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який обчислюється в цьому</a:t>
            </a:r>
            <a:endParaRPr lang="en-GB" altLang="x-none" sz="3200"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місці</a:t>
            </a:r>
            <a:r>
              <a:rPr lang="ru-RU" altLang="en-US" sz="3200" dirty="0" err="1">
                <a:solidFill>
                  <a:schemeClr val="tx1"/>
                </a:solidFill>
                <a:latin typeface="Arial" panose="020B0604020202020204" pitchFamily="34" charset="0"/>
              </a:rPr>
              <a:t> </a:t>
            </a:r>
            <a:r>
              <a:rPr lang="en-GB" altLang="x-none" sz="3200" dirty="0" err="1">
                <a:solidFill>
                  <a:schemeClr val="tx1"/>
                </a:solidFill>
                <a:latin typeface="Arial" panose="020B0604020202020204" pitchFamily="34" charset="0"/>
              </a:rPr>
              <a:t>програми. Ним буде</a:t>
            </a:r>
            <a:endParaRPr lang="en-GB" altLang="x-none" sz="3200" dirty="0" err="1">
              <a:solidFill>
                <a:schemeClr val="tx1"/>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3200" dirty="0" err="1">
                <a:solidFill>
                  <a:schemeClr val="tx1"/>
                </a:solidFill>
                <a:latin typeface="Arial" panose="020B0604020202020204" pitchFamily="34" charset="0"/>
              </a:rPr>
              <a:t>ініціалізована змінна.</a:t>
            </a:r>
            <a:endParaRPr lang="en-GB" altLang="x-none" sz="3200" dirty="0" err="1">
              <a:solidFill>
                <a:schemeClr val="tx1"/>
              </a:solidFill>
              <a:latin typeface="Arial" panose="020B0604020202020204" pitchFamily="34" charset="0"/>
            </a:endParaRPr>
          </a:p>
        </p:txBody>
      </p:sp>
      <p:pic>
        <p:nvPicPr>
          <p:cNvPr id="55299" name="Picture 29698"/>
          <p:cNvPicPr>
            <a:picLocks noChangeAspect="1"/>
          </p:cNvPicPr>
          <p:nvPr/>
        </p:nvPicPr>
        <p:blipFill>
          <a:blip r:embed="rId1"/>
          <a:stretch>
            <a:fillRect/>
          </a:stretch>
        </p:blipFill>
        <p:spPr>
          <a:xfrm>
            <a:off x="6372225" y="2376488"/>
            <a:ext cx="2736850" cy="4432300"/>
          </a:xfrm>
          <a:prstGeom prst="rect">
            <a:avLst/>
          </a:prstGeom>
          <a:noFill/>
          <a:ln w="9525">
            <a:noFill/>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ext Box 307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000" dirty="0" err="1">
                <a:solidFill>
                  <a:srgbClr val="FFFFFF"/>
                </a:solidFill>
                <a:latin typeface="Arial" panose="020B0604020202020204" pitchFamily="34" charset="0"/>
              </a:rPr>
              <a:t>Основні типи даних</a:t>
            </a:r>
            <a:endParaRPr lang="ru-RU" altLang="x-none" sz="4000" dirty="0" err="1">
              <a:solidFill>
                <a:srgbClr val="FFFFFF"/>
              </a:solidFill>
              <a:latin typeface="Arial" panose="020B0604020202020204" pitchFamily="34" charset="0"/>
            </a:endParaRPr>
          </a:p>
        </p:txBody>
      </p:sp>
      <p:sp>
        <p:nvSpPr>
          <p:cNvPr id="57346" name="Text Box 30721"/>
          <p:cNvSpPr txBox="1"/>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57347" name="Picture 30722"/>
          <p:cNvPicPr>
            <a:picLocks noChangeAspect="1"/>
          </p:cNvPicPr>
          <p:nvPr/>
        </p:nvPicPr>
        <p:blipFill>
          <a:blip r:embed="rId1"/>
          <a:stretch>
            <a:fillRect/>
          </a:stretch>
        </p:blipFill>
        <p:spPr>
          <a:xfrm>
            <a:off x="1258888" y="1125538"/>
            <a:ext cx="6513512" cy="5732462"/>
          </a:xfrm>
          <a:prstGeom prst="rect">
            <a:avLst/>
          </a:prstGeom>
          <a:noFill/>
          <a:ln w="9525">
            <a:noFill/>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Text Box 317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3600" dirty="0" err="1">
                <a:solidFill>
                  <a:srgbClr val="FFFFFF"/>
                </a:solidFill>
                <a:latin typeface="Arial" panose="020B0604020202020204" pitchFamily="34" charset="0"/>
              </a:rPr>
              <a:t>Розрядність і діапазон значень</a:t>
            </a:r>
            <a:endParaRPr lang="ru-RU" altLang="x-none" sz="3600" dirty="0" err="1">
              <a:solidFill>
                <a:srgbClr val="FFFFFF"/>
              </a:solidFill>
              <a:latin typeface="Arial" panose="020B0604020202020204" pitchFamily="34" charset="0"/>
            </a:endParaRPr>
          </a:p>
        </p:txBody>
      </p:sp>
      <p:sp>
        <p:nvSpPr>
          <p:cNvPr id="59394" name="Text Box 31745"/>
          <p:cNvSpPr txBox="1"/>
          <p:nvPr/>
        </p:nvSpPr>
        <p:spPr>
          <a:xfrm>
            <a:off x="679450" y="1412875"/>
            <a:ext cx="7924800" cy="4535488"/>
          </a:xfrm>
          <a:prstGeom prst="rect">
            <a:avLst/>
          </a:prstGeom>
          <a:noFill/>
          <a:ln w="9525">
            <a:noFill/>
          </a:ln>
        </p:spPr>
        <p:txBody>
          <a:bodyPr wrap="square" lIns="91440" tIns="45720" rIns="91440" bIns="45720" anchor="t" anchorCtr="0"/>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bool</a:t>
            </a:r>
            <a:r>
              <a:rPr lang="en-US"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(1 байт)</a:t>
            </a:r>
            <a:r>
              <a:rPr lang="ru-RU" altLang="x-none" sz="3200" dirty="0" err="1">
                <a:solidFill>
                  <a:srgbClr val="0070C0"/>
                </a:solidFill>
                <a:latin typeface="Arial" panose="020B0604020202020204" pitchFamily="34" charset="0"/>
              </a:rPr>
              <a:t> </a:t>
            </a:r>
            <a:r>
              <a:rPr lang="en-US" altLang="x-none" sz="3200" dirty="0" err="1">
                <a:solidFill>
                  <a:srgbClr val="000000"/>
                </a:solidFill>
                <a:latin typeface="Arial" panose="020B0604020202020204" pitchFamily="34" charset="0"/>
              </a:rPr>
              <a:t>– </a:t>
            </a:r>
            <a:r>
              <a:rPr lang="en-US" altLang="x-none" sz="3200" dirty="0" err="1">
                <a:solidFill>
                  <a:srgbClr val="7030A0"/>
                </a:solidFill>
                <a:latin typeface="Arial" panose="020B0604020202020204" pitchFamily="34" charset="0"/>
              </a:rPr>
              <a:t>true</a:t>
            </a:r>
            <a:r>
              <a:rPr lang="en-US" altLang="x-none"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або </a:t>
            </a:r>
            <a:r>
              <a:rPr lang="en-US" altLang="x-none" sz="3200" dirty="0" err="1">
                <a:solidFill>
                  <a:srgbClr val="7030A0"/>
                </a:solidFill>
                <a:latin typeface="Arial" panose="020B0604020202020204" pitchFamily="34" charset="0"/>
              </a:rPr>
              <a:t>false</a:t>
            </a:r>
            <a:r>
              <a:rPr lang="uk-UA" altLang="en-US" sz="3200" dirty="0" err="1">
                <a:solidFill>
                  <a:srgbClr val="7030A0"/>
                </a:solidFill>
                <a:latin typeface="Arial" panose="020B0604020202020204" pitchFamily="34" charset="0"/>
              </a:rPr>
              <a:t> *</a:t>
            </a:r>
            <a:endParaRPr lang="en-US" altLang="x-none" sz="3200" dirty="0" err="1">
              <a:solidFill>
                <a:srgbClr val="7030A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char</a:t>
            </a:r>
            <a:r>
              <a:rPr lang="en-US"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(1 байт) </a:t>
            </a:r>
            <a:r>
              <a:rPr lang="en-US" altLang="x-none" sz="3200" dirty="0" err="1">
                <a:solidFill>
                  <a:srgbClr val="000000"/>
                </a:solidFill>
                <a:latin typeface="Arial" panose="020B0604020202020204" pitchFamily="34" charset="0"/>
              </a:rPr>
              <a:t>– </a:t>
            </a:r>
            <a:r>
              <a:rPr lang="ru-RU" altLang="en-US" sz="3200" dirty="0" err="1">
                <a:solidFill>
                  <a:srgbClr val="000000"/>
                </a:solidFill>
                <a:latin typeface="Arial" panose="020B0604020202020204" pitchFamily="34" charset="0"/>
              </a:rPr>
              <a:t>в</a:t>
            </a:r>
            <a:r>
              <a:rPr lang="en-US" altLang="en-US" sz="3200" dirty="0" err="1">
                <a:solidFill>
                  <a:srgbClr val="000000"/>
                </a:solidFill>
                <a:latin typeface="Arial" panose="020B0604020202020204" pitchFamily="34" charset="0"/>
              </a:rPr>
              <a:t>i</a:t>
            </a:r>
            <a:r>
              <a:rPr lang="ru-RU" altLang="en-US" sz="3200" dirty="0" err="1">
                <a:solidFill>
                  <a:srgbClr val="000000"/>
                </a:solidFill>
                <a:latin typeface="Arial" panose="020B0604020202020204" pitchFamily="34" charset="0"/>
              </a:rPr>
              <a:t>д</a:t>
            </a:r>
            <a:r>
              <a:rPr lang="ru-RU" altLang="x-none" sz="3200" dirty="0" err="1">
                <a:solidFill>
                  <a:srgbClr val="000000"/>
                </a:solidFill>
                <a:latin typeface="Arial" panose="020B0604020202020204" pitchFamily="34" charset="0"/>
              </a:rPr>
              <a:t> -128 до 127</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short</a:t>
            </a:r>
            <a:r>
              <a:rPr lang="en-US" altLang="x-none" sz="3200" dirty="0" err="1">
                <a:solidFill>
                  <a:srgbClr val="0070C0"/>
                </a:solidFill>
                <a:latin typeface="Arial" panose="020B0604020202020204" pitchFamily="34" charset="0"/>
              </a:rPr>
              <a:t> int</a:t>
            </a:r>
            <a:r>
              <a:rPr lang="ru-RU"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(2 байти)</a:t>
            </a:r>
            <a:r>
              <a:rPr lang="en-US" altLang="x-none" sz="3200" dirty="0" err="1">
                <a:solidFill>
                  <a:srgbClr val="000000"/>
                </a:solidFill>
                <a:latin typeface="Arial" panose="020B0604020202020204" pitchFamily="34" charset="0"/>
              </a:rPr>
              <a:t> – </a:t>
            </a:r>
            <a:r>
              <a:rPr lang="ru-RU" altLang="en-US" sz="3200" dirty="0" err="1">
                <a:solidFill>
                  <a:srgbClr val="000000"/>
                </a:solidFill>
                <a:latin typeface="Arial" panose="020B0604020202020204" pitchFamily="34" charset="0"/>
              </a:rPr>
              <a:t>в</a:t>
            </a:r>
            <a:r>
              <a:rPr lang="en-US" altLang="en-US" sz="3200" dirty="0" err="1">
                <a:solidFill>
                  <a:srgbClr val="000000"/>
                </a:solidFill>
                <a:latin typeface="Arial" panose="020B0604020202020204" pitchFamily="34" charset="0"/>
              </a:rPr>
              <a:t>i</a:t>
            </a:r>
            <a:r>
              <a:rPr lang="ru-RU" altLang="en-US" sz="3200" dirty="0" err="1">
                <a:solidFill>
                  <a:srgbClr val="000000"/>
                </a:solidFill>
                <a:latin typeface="Arial" panose="020B0604020202020204" pitchFamily="34" charset="0"/>
              </a:rPr>
              <a:t>д </a:t>
            </a:r>
            <a:r>
              <a:rPr lang="ru-RU" altLang="x-none" sz="3200" dirty="0" err="1">
                <a:solidFill>
                  <a:srgbClr val="000000"/>
                </a:solidFill>
                <a:latin typeface="Arial" panose="020B0604020202020204" pitchFamily="34" charset="0"/>
              </a:rPr>
              <a:t>-32768 до 32767</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int</a:t>
            </a:r>
            <a:r>
              <a:rPr lang="ru-RU"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(машинне слово*)</a:t>
            </a:r>
            <a:r>
              <a:rPr lang="en-US" altLang="x-none" sz="3200" dirty="0" err="1">
                <a:solidFill>
                  <a:srgbClr val="000000"/>
                </a:solidFill>
                <a:latin typeface="Arial" panose="020B0604020202020204" pitchFamily="34" charset="0"/>
              </a:rPr>
              <a:t> – </a:t>
            </a:r>
            <a:r>
              <a:rPr lang="ru-RU" altLang="x-none" sz="3200" dirty="0" err="1">
                <a:solidFill>
                  <a:srgbClr val="000000"/>
                </a:solidFill>
                <a:latin typeface="Arial" panose="020B0604020202020204" pitchFamily="34" charset="0"/>
              </a:rPr>
              <a:t>-+</a:t>
            </a:r>
            <a:r>
              <a:rPr lang="en-US" altLang="x-none" sz="3200" dirty="0" err="1">
                <a:solidFill>
                  <a:srgbClr val="000000"/>
                </a:solidFill>
                <a:latin typeface="Arial" panose="020B0604020202020204" pitchFamily="34" charset="0"/>
              </a:rPr>
              <a:t>2 147 483 648</a:t>
            </a:r>
            <a:endParaRPr lang="en-US"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long</a:t>
            </a:r>
            <a:r>
              <a:rPr lang="en-US" altLang="x-none" sz="3200" dirty="0" err="1">
                <a:solidFill>
                  <a:srgbClr val="0070C0"/>
                </a:solidFill>
                <a:latin typeface="Arial" panose="020B0604020202020204" pitchFamily="34" charset="0"/>
              </a:rPr>
              <a:t> int </a:t>
            </a:r>
            <a:r>
              <a:rPr lang="ru-RU"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(4 байти) –</a:t>
            </a:r>
            <a:r>
              <a:rPr lang="en-US" altLang="x-none"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a:t>
            </a:r>
            <a:r>
              <a:rPr lang="en-US" altLang="x-none" sz="3200" dirty="0" err="1">
                <a:solidFill>
                  <a:srgbClr val="000000"/>
                </a:solidFill>
                <a:latin typeface="Arial" panose="020B0604020202020204" pitchFamily="34" charset="0"/>
              </a:rPr>
              <a:t>2 147 483 648</a:t>
            </a:r>
            <a:endParaRPr lang="en-US"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long long </a:t>
            </a:r>
            <a:r>
              <a:rPr lang="en-US" altLang="x-none" sz="3200" dirty="0" err="1">
                <a:solidFill>
                  <a:srgbClr val="0070C0"/>
                </a:solidFill>
                <a:latin typeface="Arial" panose="020B0604020202020204" pitchFamily="34" charset="0"/>
              </a:rPr>
              <a:t>int </a:t>
            </a:r>
            <a:r>
              <a:rPr lang="ru-RU" altLang="x-none" sz="3200" dirty="0" err="1">
                <a:solidFill>
                  <a:srgbClr val="0070C0"/>
                </a:solidFill>
                <a:latin typeface="Arial" panose="020B0604020202020204" pitchFamily="34" charset="0"/>
              </a:rPr>
              <a:t> </a:t>
            </a:r>
            <a:r>
              <a:rPr lang="ru-RU" altLang="x-none" sz="3200" dirty="0" err="1">
                <a:solidFill>
                  <a:srgbClr val="000000"/>
                </a:solidFill>
                <a:latin typeface="Arial" panose="020B0604020202020204" pitchFamily="34" charset="0"/>
              </a:rPr>
              <a:t>(8 байт) –</a:t>
            </a:r>
            <a:r>
              <a:rPr lang="en-US" altLang="x-none"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от</a:t>
            </a:r>
            <a:r>
              <a:rPr lang="en-US" altLang="x-none"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a:t>
            </a:r>
            <a:r>
              <a:rPr lang="en-US" altLang="x-none" sz="3200" dirty="0" err="1">
                <a:solidFill>
                  <a:srgbClr val="000000"/>
                </a:solidFill>
                <a:latin typeface="Arial" panose="020B0604020202020204" pitchFamily="34" charset="0"/>
              </a:rPr>
              <a:t>9*</a:t>
            </a:r>
            <a:r>
              <a:rPr lang="ru-RU" altLang="x-none" sz="3200" dirty="0" err="1">
                <a:solidFill>
                  <a:srgbClr val="000000"/>
                </a:solidFill>
                <a:latin typeface="Arial" panose="020B0604020202020204" pitchFamily="34" charset="0"/>
              </a:rPr>
              <a:t>10</a:t>
            </a:r>
            <a:r>
              <a:rPr lang="ru-RU" altLang="x-none" sz="3200" baseline="30000" dirty="0" err="1">
                <a:solidFill>
                  <a:srgbClr val="000000"/>
                </a:solidFill>
                <a:latin typeface="Arial" panose="020B0604020202020204" pitchFamily="34" charset="0"/>
              </a:rPr>
              <a:t>18 </a:t>
            </a:r>
            <a:endParaRPr lang="ru-RU" altLang="x-none" sz="3200" baseline="300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float</a:t>
            </a:r>
            <a:r>
              <a:rPr lang="en-US" altLang="x-none" sz="3200" dirty="0" err="1">
                <a:solidFill>
                  <a:srgbClr val="0070C0"/>
                </a:solidFill>
                <a:latin typeface="Arial" panose="020B0604020202020204" pitchFamily="34" charset="0"/>
              </a:rPr>
              <a:t> </a:t>
            </a:r>
            <a:r>
              <a:rPr lang="en-US" altLang="x-none" sz="3200" dirty="0" err="1">
                <a:solidFill>
                  <a:srgbClr val="000000"/>
                </a:solidFill>
                <a:latin typeface="Arial" panose="020B0604020202020204" pitchFamily="34" charset="0"/>
              </a:rPr>
              <a:t>(4 </a:t>
            </a:r>
            <a:r>
              <a:rPr lang="ru-RU" altLang="x-none" sz="3200" dirty="0" err="1">
                <a:solidFill>
                  <a:srgbClr val="000000"/>
                </a:solidFill>
                <a:latin typeface="Arial" panose="020B0604020202020204" pitchFamily="34" charset="0"/>
              </a:rPr>
              <a:t>байти</a:t>
            </a:r>
            <a:r>
              <a:rPr lang="en-US" altLang="x-none" sz="3200" dirty="0" err="1">
                <a:solidFill>
                  <a:srgbClr val="000000"/>
                </a:solidFill>
                <a:latin typeface="Arial" panose="020B0604020202020204" pitchFamily="34" charset="0"/>
              </a:rPr>
              <a:t>)</a:t>
            </a:r>
            <a:r>
              <a:rPr lang="ru-RU" altLang="x-none" sz="3200" dirty="0" err="1">
                <a:solidFill>
                  <a:srgbClr val="000000"/>
                </a:solidFill>
                <a:latin typeface="Arial" panose="020B0604020202020204" pitchFamily="34" charset="0"/>
              </a:rPr>
              <a:t> - 3.4</a:t>
            </a:r>
            <a:r>
              <a:rPr lang="en-US" altLang="x-none" sz="3200" dirty="0" err="1">
                <a:solidFill>
                  <a:srgbClr val="000000"/>
                </a:solidFill>
                <a:latin typeface="Arial" panose="020B0604020202020204" pitchFamily="34" charset="0"/>
              </a:rPr>
              <a:t>E-</a:t>
            </a:r>
            <a:r>
              <a:rPr lang="ru-RU" altLang="x-none" sz="3200" dirty="0" err="1">
                <a:solidFill>
                  <a:srgbClr val="000000"/>
                </a:solidFill>
                <a:latin typeface="Arial" panose="020B0604020202020204" pitchFamily="34" charset="0"/>
              </a:rPr>
              <a:t>38…3.4</a:t>
            </a:r>
            <a:r>
              <a:rPr lang="en-US" altLang="x-none" sz="3200" dirty="0" err="1">
                <a:solidFill>
                  <a:srgbClr val="000000"/>
                </a:solidFill>
                <a:latin typeface="Arial" panose="020B0604020202020204" pitchFamily="34" charset="0"/>
              </a:rPr>
              <a:t>E</a:t>
            </a:r>
            <a:r>
              <a:rPr lang="ru-RU" altLang="x-none" sz="3200" dirty="0" err="1">
                <a:solidFill>
                  <a:srgbClr val="000000"/>
                </a:solidFill>
                <a:latin typeface="Arial" panose="020B0604020202020204" pitchFamily="34" charset="0"/>
              </a:rPr>
              <a:t>38</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US" altLang="x-none" sz="3200" b="1" dirty="0" err="1">
                <a:solidFill>
                  <a:srgbClr val="0070C0"/>
                </a:solidFill>
                <a:latin typeface="Arial" panose="020B0604020202020204" pitchFamily="34" charset="0"/>
              </a:rPr>
              <a:t>double</a:t>
            </a:r>
            <a:r>
              <a:rPr lang="en-US" altLang="x-none" sz="3200" dirty="0" err="1">
                <a:solidFill>
                  <a:srgbClr val="0070C0"/>
                </a:solidFill>
                <a:latin typeface="Arial" panose="020B0604020202020204" pitchFamily="34" charset="0"/>
              </a:rPr>
              <a:t> </a:t>
            </a:r>
            <a:r>
              <a:rPr lang="en-US" altLang="x-none" sz="3200" dirty="0" err="1">
                <a:solidFill>
                  <a:srgbClr val="000000"/>
                </a:solidFill>
                <a:latin typeface="Arial" panose="020B0604020202020204" pitchFamily="34" charset="0"/>
              </a:rPr>
              <a:t>(8 </a:t>
            </a:r>
            <a:r>
              <a:rPr lang="ru-RU" altLang="x-none" sz="3200" dirty="0" err="1">
                <a:solidFill>
                  <a:srgbClr val="000000"/>
                </a:solidFill>
                <a:latin typeface="Arial" panose="020B0604020202020204" pitchFamily="34" charset="0"/>
              </a:rPr>
              <a:t>байт</a:t>
            </a:r>
            <a:r>
              <a:rPr lang="en-US" altLang="x-none" sz="3200" dirty="0" err="1">
                <a:solidFill>
                  <a:srgbClr val="000000"/>
                </a:solidFill>
                <a:latin typeface="Arial" panose="020B0604020202020204" pitchFamily="34" charset="0"/>
              </a:rPr>
              <a:t>) </a:t>
            </a:r>
            <a:r>
              <a:rPr lang="ru-RU" altLang="x-none" sz="3200" dirty="0" err="1">
                <a:solidFill>
                  <a:srgbClr val="000000"/>
                </a:solidFill>
                <a:latin typeface="Arial" panose="020B0604020202020204" pitchFamily="34" charset="0"/>
              </a:rPr>
              <a:t>- 1.7</a:t>
            </a:r>
            <a:r>
              <a:rPr lang="en-US" altLang="x-none" sz="3200" dirty="0" err="1">
                <a:solidFill>
                  <a:srgbClr val="000000"/>
                </a:solidFill>
                <a:latin typeface="Arial" panose="020B0604020202020204" pitchFamily="34" charset="0"/>
              </a:rPr>
              <a:t>E-</a:t>
            </a:r>
            <a:r>
              <a:rPr lang="ru-RU" altLang="x-none" sz="3200" dirty="0" err="1">
                <a:solidFill>
                  <a:srgbClr val="000000"/>
                </a:solidFill>
                <a:latin typeface="Arial" panose="020B0604020202020204" pitchFamily="34" charset="0"/>
              </a:rPr>
              <a:t>308…1.7</a:t>
            </a:r>
            <a:r>
              <a:rPr lang="en-US" altLang="x-none" sz="3200" dirty="0" err="1">
                <a:solidFill>
                  <a:srgbClr val="000000"/>
                </a:solidFill>
                <a:latin typeface="Arial" panose="020B0604020202020204" pitchFamily="34" charset="0"/>
              </a:rPr>
              <a:t>E</a:t>
            </a:r>
            <a:r>
              <a:rPr lang="ru-RU" altLang="x-none" sz="3200" dirty="0" err="1">
                <a:solidFill>
                  <a:srgbClr val="000000"/>
                </a:solidFill>
                <a:latin typeface="Arial" panose="020B0604020202020204" pitchFamily="34" charset="0"/>
              </a:rPr>
              <a:t>308</a:t>
            </a:r>
            <a:endParaRPr lang="ru-RU" altLang="x-none" sz="3200" dirty="0" err="1">
              <a:solidFill>
                <a:srgbClr val="000000"/>
              </a:solidFill>
              <a:latin typeface="Arial" panose="020B0604020202020204" pitchFamily="34" charset="0"/>
            </a:endParaRPr>
          </a:p>
        </p:txBody>
      </p:sp>
      <p:sp>
        <p:nvSpPr>
          <p:cNvPr id="59395" name="Rectangles 31746"/>
          <p:cNvSpPr/>
          <p:nvPr/>
        </p:nvSpPr>
        <p:spPr>
          <a:xfrm>
            <a:off x="0" y="6238875"/>
            <a:ext cx="9109075" cy="646113"/>
          </a:xfrm>
          <a:prstGeom prst="rect">
            <a:avLst/>
          </a:prstGeom>
          <a:noFill/>
          <a:ln w="9525">
            <a:noFill/>
          </a:ln>
        </p:spPr>
        <p:txBody>
          <a:bodyPr wrap="square" lIns="90000" tIns="46800" rIns="90000" bIns="46800" anchor="t" anchorCtr="0">
            <a:spAutoFit/>
          </a:bodyPr>
          <a:p>
            <a:pPr algn="ct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b="1" dirty="0" err="1">
                <a:solidFill>
                  <a:srgbClr val="FF0000"/>
                </a:solidFill>
                <a:latin typeface="Arial" panose="020B0604020202020204" pitchFamily="34" charset="0"/>
              </a:rPr>
              <a:t>* Розмір типу даних int у мові С++ - прагне дорівнювати машинному слову:</a:t>
            </a:r>
            <a:endParaRPr lang="en-GB" altLang="x-none" b="1" dirty="0" err="1">
              <a:solidFill>
                <a:srgbClr val="FF0000"/>
              </a:solidFill>
              <a:latin typeface="Arial" panose="020B0604020202020204" pitchFamily="34" charset="0"/>
            </a:endParaRPr>
          </a:p>
          <a:p>
            <a:pPr algn="ct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b="1" dirty="0" err="1">
                <a:solidFill>
                  <a:srgbClr val="FF0000"/>
                </a:solidFill>
                <a:latin typeface="Arial" panose="020B0604020202020204" pitchFamily="34" charset="0"/>
              </a:rPr>
              <a:t>не менше ніж short, і не більше ніж long!</a:t>
            </a:r>
            <a:endParaRPr lang="en-GB" altLang="x-none" b="1" dirty="0" err="1">
              <a:solidFill>
                <a:srgbClr val="FF0000"/>
              </a:solidFill>
              <a:latin typeface="Arial" panose="020B0604020202020204" pitchFamily="34" charset="0"/>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uk-UA" altLang="ru-RU" sz="4200" dirty="0" err="1">
                <a:solidFill>
                  <a:srgbClr val="FFFFFF"/>
                </a:solidFill>
                <a:latin typeface="Arial" panose="020B0604020202020204" pitchFamily="34" charset="0"/>
              </a:rPr>
              <a:t>Дробові </a:t>
            </a:r>
            <a:r>
              <a:rPr lang="ru-RU" altLang="x-none" sz="4200" dirty="0" err="1">
                <a:solidFill>
                  <a:srgbClr val="FFFFFF"/>
                </a:solidFill>
                <a:latin typeface="Arial" panose="020B0604020202020204" pitchFamily="34" charset="0"/>
              </a:rPr>
              <a:t>типи</a:t>
            </a:r>
            <a:endParaRPr lang="ru-RU" altLang="x-none" sz="4200" dirty="0" err="1">
              <a:solidFill>
                <a:srgbClr val="FFFFFF"/>
              </a:solidFill>
              <a:latin typeface="Arial" panose="020B0604020202020204" pitchFamily="34" charset="0"/>
            </a:endParaRPr>
          </a:p>
        </p:txBody>
      </p:sp>
      <p:sp>
        <p:nvSpPr>
          <p:cNvPr id="61442" name="Text Box 33793"/>
          <p:cNvSpPr txBox="1"/>
          <p:nvPr/>
        </p:nvSpPr>
        <p:spPr>
          <a:xfrm>
            <a:off x="609600" y="1341438"/>
            <a:ext cx="7924800" cy="4678362"/>
          </a:xfrm>
          <a:prstGeom prst="rect">
            <a:avLst/>
          </a:prstGeom>
          <a:noFill/>
          <a:ln w="9525">
            <a:noFill/>
          </a:ln>
        </p:spPr>
        <p:txBody>
          <a:bodyPr wrap="square" lIns="91440" tIns="45720" rIns="91440" bIns="45720" anchor="t" anchorCtr="0"/>
          <a:p>
            <a:pPr defTabSz="457200">
              <a:spcBef>
                <a:spcPts val="77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ru-RU" altLang="x-none" sz="3100" dirty="0" err="1">
                <a:solidFill>
                  <a:srgbClr val="000000"/>
                </a:solidFill>
                <a:latin typeface="Arial" panose="020B0604020202020204" pitchFamily="34" charset="0"/>
              </a:rPr>
              <a:t>За стандартом IEEE 754 подання дійсних чисел повинно записуватися </a:t>
            </a:r>
            <a:r>
              <a:rPr lang="uk-UA" altLang="ru-RU" sz="3100" dirty="0" err="1">
                <a:solidFill>
                  <a:srgbClr val="000000"/>
                </a:solidFill>
                <a:latin typeface="Arial" panose="020B0604020202020204" pitchFamily="34" charset="0"/>
              </a:rPr>
              <a:t>                    </a:t>
            </a:r>
            <a:r>
              <a:rPr lang="ru-RU" altLang="x-none" sz="3100" dirty="0" err="1">
                <a:solidFill>
                  <a:srgbClr val="000000"/>
                </a:solidFill>
                <a:latin typeface="Arial" panose="020B0604020202020204" pitchFamily="34" charset="0"/>
              </a:rPr>
              <a:t>в експоненціальному вигляді. Це означає, що частина бітів кодує собою мантису числа, інша частина - показник порядку (ступеня), і ще один біт використовується для вказівки знака числа (0 - якщо число додатне, 1 - якщо число від'ємне). </a:t>
            </a:r>
            <a:endParaRPr lang="ru-RU" altLang="x-none" sz="3100" dirty="0" err="1">
              <a:solidFill>
                <a:srgbClr val="000000"/>
              </a:solidFill>
              <a:latin typeface="Arial" panose="020B0604020202020204" pitchFamily="34" charset="0"/>
            </a:endParaRPr>
          </a:p>
        </p:txBody>
      </p:sp>
      <p:sp>
        <p:nvSpPr>
          <p:cNvPr id="61443" name="Rectangles 33794"/>
          <p:cNvSpPr/>
          <p:nvPr/>
        </p:nvSpPr>
        <p:spPr>
          <a:xfrm>
            <a:off x="0" y="6289675"/>
            <a:ext cx="9144000" cy="306388"/>
          </a:xfrm>
          <a:prstGeom prst="rect">
            <a:avLst/>
          </a:prstGeom>
          <a:noFill/>
          <a:ln w="9525">
            <a:noFill/>
          </a:ln>
        </p:spPr>
        <p:txBody>
          <a:bodyPr wrap="square" lIns="90000" tIns="46800" rIns="90000" bIns="46800" anchor="t" anchorCtr="0">
            <a:spAutoFit/>
          </a:bodyPr>
          <a:p>
            <a:pPr algn="ct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400" dirty="0" err="1">
                <a:solidFill>
                  <a:srgbClr val="996666"/>
                </a:solidFill>
                <a:latin typeface="Arial" panose="020B0604020202020204" pitchFamily="34" charset="0"/>
                <a:hlinkClick r:id="rId1"/>
              </a:rPr>
              <a:t>https://ru.wikipedia.org/wiki/%D0%A7%D0%B8%D1%81%D0%BB%D0%BE_%D0%B4%D0%B2%D0%BE%D0%B9%D0%BD%D0%BE%D0%B9_%D1%82%D0%BE%D1%87%D0%BD%D0%BE%D1%81%D1%82%D0%B8</a:t>
            </a:r>
            <a:endParaRPr lang="en-US" altLang="x-none" sz="1400" dirty="0" err="1">
              <a:solidFill>
                <a:srgbClr val="996666"/>
              </a:solidFill>
              <a:latin typeface="Arial" panose="020B0604020202020204" pitchFamily="34" charset="0"/>
              <a:hlinkClick r:id="rId1"/>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Text Box 3481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z="4200" dirty="0" err="1">
                <a:solidFill>
                  <a:srgbClr val="FFFFFF"/>
                </a:solidFill>
                <a:latin typeface="Arial" panose="020B0604020202020204" pitchFamily="34" charset="0"/>
              </a:rPr>
              <a:t>Особливості double</a:t>
            </a:r>
            <a:endParaRPr lang="en-GB" altLang="x-none" sz="4200" dirty="0" err="1">
              <a:solidFill>
                <a:srgbClr val="FFFFFF"/>
              </a:solidFill>
              <a:latin typeface="Arial" panose="020B0604020202020204" pitchFamily="34" charset="0"/>
            </a:endParaRPr>
          </a:p>
        </p:txBody>
      </p:sp>
      <p:sp>
        <p:nvSpPr>
          <p:cNvPr id="63490" name="Content Placeholder 34817"/>
          <p:cNvSpPr>
            <a:spLocks noGrp="1"/>
          </p:cNvSpPr>
          <p:nvPr>
            <p:ph idx="4294967295"/>
          </p:nvPr>
        </p:nvSpPr>
        <p:spPr>
          <a:xfrm>
            <a:off x="609600" y="1600200"/>
            <a:ext cx="7924800" cy="4419600"/>
          </a:xfrm>
          <a:ln>
            <a:solidFill>
              <a:srgbClr val="000000"/>
            </a:solidFill>
            <a:miter/>
          </a:ln>
        </p:spPr>
        <p:txBody>
          <a:bodyPr wrap="square" lIns="90000" tIns="46800" rIns="90000" bIns="46800" anchor="t" anchorCtr="0"/>
          <a:p>
            <a:endParaRPr lang="en-GB"/>
          </a:p>
        </p:txBody>
      </p:sp>
      <p:pic>
        <p:nvPicPr>
          <p:cNvPr id="63491" name="Picture 34818"/>
          <p:cNvPicPr>
            <a:picLocks noChangeAspect="1"/>
          </p:cNvPicPr>
          <p:nvPr/>
        </p:nvPicPr>
        <p:blipFill>
          <a:blip r:embed="rId1"/>
          <a:stretch>
            <a:fillRect/>
          </a:stretch>
        </p:blipFill>
        <p:spPr>
          <a:xfrm>
            <a:off x="0" y="1557338"/>
            <a:ext cx="9144000" cy="5224462"/>
          </a:xfrm>
          <a:prstGeom prst="rect">
            <a:avLst/>
          </a:prstGeom>
          <a:noFill/>
          <a:ln w="9525">
            <a:noFill/>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Text Box 358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Wingdings" panose="05000000000000000000" pitchFamily="2" charset="2"/>
                <a:ea typeface="Wingdings" panose="05000000000000000000" pitchFamily="2" charset="2"/>
              </a:rPr>
              <a:t></a:t>
            </a:r>
            <a:endParaRPr lang="ru-RU" altLang="x-none" sz="4200" dirty="0" err="1">
              <a:solidFill>
                <a:srgbClr val="FFFFFF"/>
              </a:solidFill>
              <a:latin typeface="Wingdings" panose="05000000000000000000" pitchFamily="2" charset="2"/>
              <a:ea typeface="Wingdings" panose="05000000000000000000" pitchFamily="2" charset="2"/>
            </a:endParaRPr>
          </a:p>
        </p:txBody>
      </p:sp>
      <p:sp>
        <p:nvSpPr>
          <p:cNvPr id="65538" name="Content Placeholder 35841"/>
          <p:cNvSpPr>
            <a:spLocks noGrp="1"/>
          </p:cNvSpPr>
          <p:nvPr>
            <p:ph idx="4294967295"/>
          </p:nvPr>
        </p:nvSpPr>
        <p:spPr>
          <a:xfrm>
            <a:off x="609600" y="1600200"/>
            <a:ext cx="7924800" cy="4419600"/>
          </a:xfrm>
          <a:ln>
            <a:solidFill>
              <a:srgbClr val="000000"/>
            </a:solidFill>
            <a:miter/>
          </a:ln>
        </p:spPr>
        <p:txBody>
          <a:bodyPr wrap="square" lIns="90000" tIns="46800" rIns="90000" bIns="46800" anchor="t" anchorCtr="0"/>
          <a:p>
            <a:endParaRPr lang="en-GB"/>
          </a:p>
        </p:txBody>
      </p:sp>
      <p:pic>
        <p:nvPicPr>
          <p:cNvPr id="65539" name="Picture 35842"/>
          <p:cNvPicPr>
            <a:picLocks noChangeAspect="1"/>
          </p:cNvPicPr>
          <p:nvPr/>
        </p:nvPicPr>
        <p:blipFill>
          <a:blip r:embed="rId1"/>
          <a:stretch>
            <a:fillRect/>
          </a:stretch>
        </p:blipFill>
        <p:spPr>
          <a:xfrm>
            <a:off x="1619250" y="0"/>
            <a:ext cx="5737225" cy="6831013"/>
          </a:xfrm>
          <a:prstGeom prst="rect">
            <a:avLst/>
          </a:prstGeom>
          <a:noFill/>
          <a:ln w="9525">
            <a:noFill/>
          </a:ln>
        </p:spPr>
      </p:pic>
    </p:spTree>
  </p:cSld>
  <p:clrMapOvr>
    <a:masterClrMapping/>
  </p:clrMapOvr>
  <p:transition spd="med"/>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35622</Words>
  <Application>WPS Presentation</Application>
  <PresentationFormat/>
  <Paragraphs>1035</Paragraphs>
  <Slides>166</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166</vt:i4>
      </vt:variant>
    </vt:vector>
  </HeadingPairs>
  <TitlesOfParts>
    <vt:vector size="177" baseType="lpstr">
      <vt:lpstr>Arial</vt:lpstr>
      <vt:lpstr>SimSun</vt:lpstr>
      <vt:lpstr>Wingdings</vt:lpstr>
      <vt:lpstr>Times New Roman</vt:lpstr>
      <vt:lpstr>Microsoft YaHei</vt:lpstr>
      <vt:lpstr>Arial Black</vt:lpstr>
      <vt:lpstr>Arial Unicode MS</vt:lpstr>
      <vt:lpstr>Arial Unicode MS</vt:lpstr>
      <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Комбіновані оператори</vt:lpstr>
      <vt:lpstr>Приклади скорочених операцій</vt:lpstr>
      <vt:lpstr>Перетворення типів</vt:lpstr>
      <vt:lpstr>Ієрархія типів</vt:lpstr>
      <vt:lpstr>Звужувальне перетворення</vt:lpstr>
      <vt:lpstr>Розширювальне перетворення</vt:lpstr>
      <vt:lpstr>Неявне перетворення</vt:lpstr>
      <vt:lpstr>Явне перетворення</vt:lpstr>
      <vt:lpstr>Неявне перетворення типів</vt:lpstr>
      <vt:lpstr>Неявне перетворення типів</vt:lpstr>
      <vt:lpstr>Правила неявного перетворення</vt:lpstr>
      <vt:lpstr>Переповнення (overflow)</vt:lpstr>
      <vt:lpstr>Введення числа з клавіатури</vt:lpstr>
      <vt:lpstr>Ділення за модулем ( % )</vt:lpstr>
      <vt:lpstr>Ділення за модулем ( % )</vt:lpstr>
      <vt:lpstr>Навіщо ділити за модулем</vt:lpstr>
      <vt:lpstr>Приклад використання %</vt:lpstr>
      <vt:lpstr>Оператори порівняння</vt:lpstr>
      <vt:lpstr>Логічні оператори</vt:lpstr>
      <vt:lpstr>Логічні оператори</vt:lpstr>
      <vt:lpstr>Бітове заперечення</vt:lpstr>
      <vt:lpstr>Таблиця результатів застосування логічних операцій</vt:lpstr>
      <vt:lpstr>PowerPoint 演示文稿</vt:lpstr>
      <vt:lpstr>Поняття інструкції</vt:lpstr>
      <vt:lpstr>Складова інструкція (блок)</vt:lpstr>
      <vt:lpstr>Умовна інструкція</vt:lpstr>
      <vt:lpstr>Умовний оператор if</vt:lpstr>
      <vt:lpstr>PowerPoint 演示文稿</vt:lpstr>
      <vt:lpstr>Конструкція if - else</vt:lpstr>
      <vt:lpstr>Блок-схема if - else</vt:lpstr>
      <vt:lpstr>Вкладеність умов</vt:lpstr>
      <vt:lpstr>Невизначеність вкладеності !!!</vt:lpstr>
      <vt:lpstr>Драбинка іфів</vt:lpstr>
      <vt:lpstr>Принцип роботи драбинки</vt:lpstr>
      <vt:lpstr>Ланцюжок операторів if-else-if</vt:lpstr>
      <vt:lpstr>Блок-схема if - elif - else</vt:lpstr>
      <vt:lpstr>Приклад текстового квесту</vt:lpstr>
      <vt:lpstr>Складений оператор</vt:lpstr>
      <vt:lpstr>Тернарний оператор</vt:lpstr>
      <vt:lpstr>Тернарний оператор</vt:lpstr>
      <vt:lpstr>Оператор множинного вибору switch</vt:lpstr>
      <vt:lpstr>Оператор множинного вибору switch</vt:lpstr>
      <vt:lpstr>Оператор switch</vt:lpstr>
      <vt:lpstr>Приклад використання switch</vt:lpstr>
      <vt:lpstr>Випадкові числа</vt:lpstr>
      <vt:lpstr>Джерела справжніх ВЧ</vt:lpstr>
      <vt:lpstr>Джерела ентропії (непередбачуваності)</vt:lpstr>
      <vt:lpstr>Як отримати СЧ у C++</vt:lpstr>
      <vt:lpstr>Практика</vt:lpstr>
      <vt:lpstr>Поняття enum</vt:lpstr>
      <vt:lpstr>Переваги enum</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Александр Загор�</cp:lastModifiedBy>
  <cp:revision>7</cp:revision>
  <dcterms:created xsi:type="dcterms:W3CDTF">2005-09-22T16:26:00Z</dcterms:created>
  <dcterms:modified xsi:type="dcterms:W3CDTF">2025-02-21T15:33:07Z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56BBF364528E428FA568E58533363917_13</vt:lpwstr>
  </property>
  <property fmtid="{D5CDD505-2E9C-101B-9397-08002B2CF9AE}" pid="3" name="KSOProductBuildVer">
    <vt:lpwstr>1033-12.2.0.20323</vt:lpwstr>
  </property>
</Properties>
</file>